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3" r:id="rId6"/>
    <p:sldMasterId id="2147484450" r:id="rId7"/>
    <p:sldMasterId id="2147484463" r:id="rId8"/>
  </p:sldMasterIdLst>
  <p:notesMasterIdLst>
    <p:notesMasterId r:id="rId27"/>
  </p:notesMasterIdLst>
  <p:handoutMasterIdLst>
    <p:handoutMasterId r:id="rId28"/>
  </p:handoutMasterIdLst>
  <p:sldIdLst>
    <p:sldId id="256" r:id="rId9"/>
    <p:sldId id="282" r:id="rId10"/>
    <p:sldId id="307" r:id="rId11"/>
    <p:sldId id="290" r:id="rId12"/>
    <p:sldId id="271" r:id="rId13"/>
    <p:sldId id="291" r:id="rId14"/>
    <p:sldId id="304" r:id="rId15"/>
    <p:sldId id="292" r:id="rId16"/>
    <p:sldId id="303" r:id="rId17"/>
    <p:sldId id="278" r:id="rId18"/>
    <p:sldId id="302" r:id="rId19"/>
    <p:sldId id="309" r:id="rId20"/>
    <p:sldId id="308" r:id="rId21"/>
    <p:sldId id="294" r:id="rId22"/>
    <p:sldId id="310" r:id="rId23"/>
    <p:sldId id="306" r:id="rId24"/>
    <p:sldId id="270" r:id="rId25"/>
    <p:sldId id="293" r:id="rId26"/>
  </p:sldIdLst>
  <p:sldSz cx="12188825"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92">
          <p15:clr>
            <a:srgbClr val="A4A3A4"/>
          </p15:clr>
        </p15:guide>
        <p15:guide id="2" pos="2172">
          <p15:clr>
            <a:srgbClr val="A4A3A4"/>
          </p15:clr>
        </p15:guide>
        <p15:guide id="3" orient="horz" pos="2141">
          <p15:clr>
            <a:srgbClr val="A4A3A4"/>
          </p15:clr>
        </p15:guide>
        <p15:guide id="4" pos="3128">
          <p15:clr>
            <a:srgbClr val="A4A3A4"/>
          </p15:clr>
        </p15:guide>
        <p15:guide id="5" orient="horz" pos="3963">
          <p15:clr>
            <a:srgbClr val="A4A3A4"/>
          </p15:clr>
        </p15:guide>
        <p15:guide id="6" orient="horz" pos="2934">
          <p15:clr>
            <a:srgbClr val="A4A3A4"/>
          </p15:clr>
        </p15:guide>
        <p15:guide id="7" pos="1501">
          <p15:clr>
            <a:srgbClr val="A4A3A4"/>
          </p15:clr>
        </p15:guide>
        <p15:guide id="8"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oJT" initials="O" lastIdx="2" clrIdx="0"/>
  <p:cmAuthor id="1" name="Roseman, Emily L" initials="ELR"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C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8" autoAdjust="0"/>
    <p:restoredTop sz="73735" autoAdjust="0"/>
  </p:normalViewPr>
  <p:slideViewPr>
    <p:cSldViewPr>
      <p:cViewPr varScale="1">
        <p:scale>
          <a:sx n="61" d="100"/>
          <a:sy n="61" d="100"/>
        </p:scale>
        <p:origin x="1478" y="53"/>
      </p:cViewPr>
      <p:guideLst>
        <p:guide orient="horz" pos="2160"/>
        <p:guide pos="2880"/>
        <p:guide pos="3839"/>
      </p:guideLst>
    </p:cSldViewPr>
  </p:slideViewPr>
  <p:notesTextViewPr>
    <p:cViewPr>
      <p:scale>
        <a:sx n="200" d="100"/>
        <a:sy n="200" d="100"/>
      </p:scale>
      <p:origin x="0" y="0"/>
    </p:cViewPr>
  </p:notesTextViewPr>
  <p:sorterViewPr>
    <p:cViewPr>
      <p:scale>
        <a:sx n="70" d="100"/>
        <a:sy n="70" d="100"/>
      </p:scale>
      <p:origin x="0" y="0"/>
    </p:cViewPr>
  </p:sorterViewPr>
  <p:notesViewPr>
    <p:cSldViewPr>
      <p:cViewPr varScale="1">
        <p:scale>
          <a:sx n="90" d="100"/>
          <a:sy n="90" d="100"/>
        </p:scale>
        <p:origin x="-1747" y="-82"/>
      </p:cViewPr>
      <p:guideLst>
        <p:guide orient="horz" pos="2892"/>
        <p:guide pos="2172"/>
        <p:guide orient="horz" pos="2141"/>
        <p:guide pos="3128"/>
        <p:guide orient="horz" pos="3963"/>
        <p:guide orient="horz" pos="2934"/>
        <p:guide pos="1501"/>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Patient Tracing Cascade</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Missed Appointment</c:v>
                </c:pt>
              </c:strCache>
            </c:strRef>
          </c:tx>
          <c:spPr>
            <a:solidFill>
              <a:schemeClr val="accent1"/>
            </a:solidFill>
            <a:ln>
              <a:noFill/>
            </a:ln>
            <a:effectLst/>
          </c:spPr>
          <c:invertIfNegative val="0"/>
          <c:cat>
            <c:strRef>
              <c:f>Sheet1!$A$2:$A$4</c:f>
              <c:strCache>
                <c:ptCount val="3"/>
                <c:pt idx="0">
                  <c:v>Clinic 1</c:v>
                </c:pt>
                <c:pt idx="1">
                  <c:v>Clinic 2</c:v>
                </c:pt>
                <c:pt idx="2">
                  <c:v>Clinic 3</c:v>
                </c:pt>
              </c:strCache>
            </c:strRef>
          </c:cat>
          <c:val>
            <c:numRef>
              <c:f>Sheet1!$B$2:$B$4</c:f>
              <c:numCache>
                <c:formatCode>General</c:formatCode>
                <c:ptCount val="3"/>
                <c:pt idx="0">
                  <c:v>400</c:v>
                </c:pt>
                <c:pt idx="1">
                  <c:v>350</c:v>
                </c:pt>
                <c:pt idx="2">
                  <c:v>520</c:v>
                </c:pt>
              </c:numCache>
            </c:numRef>
          </c:val>
          <c:extLst>
            <c:ext xmlns:c16="http://schemas.microsoft.com/office/drawing/2014/chart" uri="{C3380CC4-5D6E-409C-BE32-E72D297353CC}">
              <c16:uniqueId val="{00000000-8142-4F0F-9507-A56FD89D8D1A}"/>
            </c:ext>
          </c:extLst>
        </c:ser>
        <c:ser>
          <c:idx val="1"/>
          <c:order val="1"/>
          <c:tx>
            <c:strRef>
              <c:f>Sheet1!$C$1</c:f>
              <c:strCache>
                <c:ptCount val="1"/>
                <c:pt idx="0">
                  <c:v>Received Phone Call</c:v>
                </c:pt>
              </c:strCache>
            </c:strRef>
          </c:tx>
          <c:spPr>
            <a:solidFill>
              <a:schemeClr val="accent2"/>
            </a:solidFill>
            <a:ln>
              <a:noFill/>
            </a:ln>
            <a:effectLst/>
          </c:spPr>
          <c:invertIfNegative val="0"/>
          <c:cat>
            <c:strRef>
              <c:f>Sheet1!$A$2:$A$4</c:f>
              <c:strCache>
                <c:ptCount val="3"/>
                <c:pt idx="0">
                  <c:v>Clinic 1</c:v>
                </c:pt>
                <c:pt idx="1">
                  <c:v>Clinic 2</c:v>
                </c:pt>
                <c:pt idx="2">
                  <c:v>Clinic 3</c:v>
                </c:pt>
              </c:strCache>
            </c:strRef>
          </c:cat>
          <c:val>
            <c:numRef>
              <c:f>Sheet1!$C$2:$C$4</c:f>
              <c:numCache>
                <c:formatCode>General</c:formatCode>
                <c:ptCount val="3"/>
                <c:pt idx="0">
                  <c:v>350</c:v>
                </c:pt>
                <c:pt idx="1">
                  <c:v>200</c:v>
                </c:pt>
                <c:pt idx="2">
                  <c:v>380</c:v>
                </c:pt>
              </c:numCache>
            </c:numRef>
          </c:val>
          <c:extLst>
            <c:ext xmlns:c16="http://schemas.microsoft.com/office/drawing/2014/chart" uri="{C3380CC4-5D6E-409C-BE32-E72D297353CC}">
              <c16:uniqueId val="{00000001-8142-4F0F-9507-A56FD89D8D1A}"/>
            </c:ext>
          </c:extLst>
        </c:ser>
        <c:ser>
          <c:idx val="2"/>
          <c:order val="2"/>
          <c:tx>
            <c:strRef>
              <c:f>Sheet1!$D$1</c:f>
              <c:strCache>
                <c:ptCount val="1"/>
                <c:pt idx="0">
                  <c:v>Reveived home visit</c:v>
                </c:pt>
              </c:strCache>
            </c:strRef>
          </c:tx>
          <c:spPr>
            <a:solidFill>
              <a:schemeClr val="accent3"/>
            </a:solidFill>
            <a:ln>
              <a:noFill/>
            </a:ln>
            <a:effectLst/>
          </c:spPr>
          <c:invertIfNegative val="0"/>
          <c:cat>
            <c:strRef>
              <c:f>Sheet1!$A$2:$A$4</c:f>
              <c:strCache>
                <c:ptCount val="3"/>
                <c:pt idx="0">
                  <c:v>Clinic 1</c:v>
                </c:pt>
                <c:pt idx="1">
                  <c:v>Clinic 2</c:v>
                </c:pt>
                <c:pt idx="2">
                  <c:v>Clinic 3</c:v>
                </c:pt>
              </c:strCache>
            </c:strRef>
          </c:cat>
          <c:val>
            <c:numRef>
              <c:f>Sheet1!$D$2:$D$4</c:f>
              <c:numCache>
                <c:formatCode>General</c:formatCode>
                <c:ptCount val="3"/>
                <c:pt idx="0">
                  <c:v>200</c:v>
                </c:pt>
                <c:pt idx="1">
                  <c:v>100</c:v>
                </c:pt>
                <c:pt idx="2">
                  <c:v>290</c:v>
                </c:pt>
              </c:numCache>
            </c:numRef>
          </c:val>
          <c:extLst>
            <c:ext xmlns:c16="http://schemas.microsoft.com/office/drawing/2014/chart" uri="{C3380CC4-5D6E-409C-BE32-E72D297353CC}">
              <c16:uniqueId val="{00000002-8142-4F0F-9507-A56FD89D8D1A}"/>
            </c:ext>
          </c:extLst>
        </c:ser>
        <c:ser>
          <c:idx val="3"/>
          <c:order val="3"/>
          <c:tx>
            <c:strRef>
              <c:f>Sheet1!$E$1</c:f>
              <c:strCache>
                <c:ptCount val="1"/>
                <c:pt idx="0">
                  <c:v>Returned to Care</c:v>
                </c:pt>
              </c:strCache>
            </c:strRef>
          </c:tx>
          <c:spPr>
            <a:solidFill>
              <a:schemeClr val="accent4"/>
            </a:solidFill>
            <a:ln>
              <a:noFill/>
            </a:ln>
            <a:effectLst/>
          </c:spPr>
          <c:invertIfNegative val="0"/>
          <c:cat>
            <c:strRef>
              <c:f>Sheet1!$A$2:$A$4</c:f>
              <c:strCache>
                <c:ptCount val="3"/>
                <c:pt idx="0">
                  <c:v>Clinic 1</c:v>
                </c:pt>
                <c:pt idx="1">
                  <c:v>Clinic 2</c:v>
                </c:pt>
                <c:pt idx="2">
                  <c:v>Clinic 3</c:v>
                </c:pt>
              </c:strCache>
            </c:strRef>
          </c:cat>
          <c:val>
            <c:numRef>
              <c:f>Sheet1!$E$2:$E$4</c:f>
              <c:numCache>
                <c:formatCode>General</c:formatCode>
                <c:ptCount val="3"/>
                <c:pt idx="0">
                  <c:v>150</c:v>
                </c:pt>
                <c:pt idx="1">
                  <c:v>250</c:v>
                </c:pt>
                <c:pt idx="2">
                  <c:v>200</c:v>
                </c:pt>
              </c:numCache>
            </c:numRef>
          </c:val>
          <c:extLst>
            <c:ext xmlns:c16="http://schemas.microsoft.com/office/drawing/2014/chart" uri="{C3380CC4-5D6E-409C-BE32-E72D297353CC}">
              <c16:uniqueId val="{00000003-8142-4F0F-9507-A56FD89D8D1A}"/>
            </c:ext>
          </c:extLst>
        </c:ser>
        <c:dLbls>
          <c:showLegendKey val="0"/>
          <c:showVal val="0"/>
          <c:showCatName val="0"/>
          <c:showSerName val="0"/>
          <c:showPercent val="0"/>
          <c:showBubbleSize val="0"/>
        </c:dLbls>
        <c:gapWidth val="219"/>
        <c:overlap val="-27"/>
        <c:axId val="633456128"/>
        <c:axId val="37543232"/>
      </c:barChart>
      <c:catAx>
        <c:axId val="63345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543232"/>
        <c:crosses val="autoZero"/>
        <c:auto val="1"/>
        <c:lblAlgn val="ctr"/>
        <c:lblOffset val="100"/>
        <c:noMultiLvlLbl val="0"/>
      </c:catAx>
      <c:valAx>
        <c:axId val="37543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3456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6">
          <a:lumMod val="7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71852" cy="467062"/>
          </a:xfrm>
          <a:prstGeom prst="rect">
            <a:avLst/>
          </a:prstGeom>
        </p:spPr>
        <p:txBody>
          <a:bodyPr vert="horz" lIns="91019" tIns="45510" rIns="91019" bIns="45510" rtlCol="0"/>
          <a:lstStyle>
            <a:lvl1pPr algn="l">
              <a:defRPr sz="1200"/>
            </a:lvl1pPr>
          </a:lstStyle>
          <a:p>
            <a:endParaRPr lang="en-US" dirty="0"/>
          </a:p>
        </p:txBody>
      </p:sp>
      <p:sp>
        <p:nvSpPr>
          <p:cNvPr id="3" name="Date Placeholder 2"/>
          <p:cNvSpPr>
            <a:spLocks noGrp="1"/>
          </p:cNvSpPr>
          <p:nvPr>
            <p:ph type="dt" sz="quarter" idx="1"/>
          </p:nvPr>
        </p:nvSpPr>
        <p:spPr>
          <a:xfrm>
            <a:off x="3884569" y="1"/>
            <a:ext cx="2971852" cy="467062"/>
          </a:xfrm>
          <a:prstGeom prst="rect">
            <a:avLst/>
          </a:prstGeom>
        </p:spPr>
        <p:txBody>
          <a:bodyPr vert="horz" lIns="91019" tIns="45510" rIns="91019" bIns="45510" rtlCol="0"/>
          <a:lstStyle>
            <a:lvl1pPr algn="r">
              <a:defRPr sz="1200"/>
            </a:lvl1pPr>
          </a:lstStyle>
          <a:p>
            <a:fld id="{E215889B-B75D-4B93-A773-910F305060EA}" type="datetimeFigureOut">
              <a:rPr lang="en-US" smtClean="0"/>
              <a:pPr/>
              <a:t>7/24/2019</a:t>
            </a:fld>
            <a:endParaRPr lang="en-US" dirty="0"/>
          </a:p>
        </p:txBody>
      </p:sp>
      <p:sp>
        <p:nvSpPr>
          <p:cNvPr id="4" name="Footer Placeholder 3"/>
          <p:cNvSpPr>
            <a:spLocks noGrp="1"/>
          </p:cNvSpPr>
          <p:nvPr>
            <p:ph type="ftr" sz="quarter" idx="2"/>
            <p:custDataLst>
              <p:tags r:id="rId2"/>
            </p:custDataLst>
          </p:nvPr>
        </p:nvSpPr>
        <p:spPr>
          <a:xfrm>
            <a:off x="2" y="8846804"/>
            <a:ext cx="6858000" cy="467062"/>
          </a:xfrm>
          <a:prstGeom prst="rect">
            <a:avLst/>
          </a:prstGeom>
        </p:spPr>
        <p:txBody>
          <a:bodyPr vert="horz" lIns="91019" tIns="45510" rIns="91019" bIns="45510" rtlCol="0" anchor="b"/>
          <a:lstStyle>
            <a:lvl1pPr algn="l">
              <a:defRPr sz="1200"/>
            </a:lvl1pPr>
          </a:lstStyle>
          <a:p>
            <a:pPr algn="ctr"/>
            <a:r>
              <a:rPr lang="en-US" dirty="0">
                <a:solidFill>
                  <a:srgbClr val="000000"/>
                </a:solidFill>
                <a:latin typeface="Times New Roman" panose="02020603050405020304" pitchFamily="18" charset="0"/>
              </a:rPr>
              <a:t>Internal Use Only</a:t>
            </a:r>
          </a:p>
        </p:txBody>
      </p:sp>
      <p:sp>
        <p:nvSpPr>
          <p:cNvPr id="5" name="Slide Number Placeholder 4"/>
          <p:cNvSpPr>
            <a:spLocks noGrp="1"/>
          </p:cNvSpPr>
          <p:nvPr>
            <p:ph type="sldNum" sz="quarter" idx="3"/>
          </p:nvPr>
        </p:nvSpPr>
        <p:spPr>
          <a:xfrm>
            <a:off x="3884569" y="8846804"/>
            <a:ext cx="2971852" cy="467062"/>
          </a:xfrm>
          <a:prstGeom prst="rect">
            <a:avLst/>
          </a:prstGeom>
        </p:spPr>
        <p:txBody>
          <a:bodyPr vert="horz" lIns="91019" tIns="45510" rIns="91019" bIns="45510" rtlCol="0" anchor="b"/>
          <a:lstStyle>
            <a:lvl1pPr algn="r">
              <a:defRPr sz="1200"/>
            </a:lvl1pPr>
          </a:lstStyle>
          <a:p>
            <a:fld id="{D79C234A-36E6-4C15-926F-02C197D9F993}" type="slidenum">
              <a:rPr lang="en-US" smtClean="0"/>
              <a:pPr/>
              <a:t>‹#›</a:t>
            </a:fld>
            <a:endParaRPr lang="en-US" dirty="0"/>
          </a:p>
        </p:txBody>
      </p:sp>
    </p:spTree>
    <p:extLst>
      <p:ext uri="{BB962C8B-B14F-4D97-AF65-F5344CB8AC3E}">
        <p14:creationId xmlns:p14="http://schemas.microsoft.com/office/powerpoint/2010/main" val="206683497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1800" cy="465693"/>
          </a:xfrm>
          <a:prstGeom prst="rect">
            <a:avLst/>
          </a:prstGeom>
        </p:spPr>
        <p:txBody>
          <a:bodyPr vert="horz" lIns="91428" tIns="45715" rIns="91428" bIns="45715" rtlCol="0"/>
          <a:lstStyle>
            <a:lvl1pPr algn="l">
              <a:defRPr sz="1200"/>
            </a:lvl1pPr>
          </a:lstStyle>
          <a:p>
            <a:endParaRPr lang="en-US" dirty="0"/>
          </a:p>
        </p:txBody>
      </p:sp>
      <p:sp>
        <p:nvSpPr>
          <p:cNvPr id="3" name="Date Placeholder 2"/>
          <p:cNvSpPr>
            <a:spLocks noGrp="1"/>
          </p:cNvSpPr>
          <p:nvPr>
            <p:ph type="dt" idx="1"/>
          </p:nvPr>
        </p:nvSpPr>
        <p:spPr>
          <a:xfrm>
            <a:off x="3884614" y="0"/>
            <a:ext cx="2971800" cy="465693"/>
          </a:xfrm>
          <a:prstGeom prst="rect">
            <a:avLst/>
          </a:prstGeom>
        </p:spPr>
        <p:txBody>
          <a:bodyPr vert="horz" lIns="91428" tIns="45715" rIns="91428" bIns="45715" rtlCol="0"/>
          <a:lstStyle>
            <a:lvl1pPr algn="r">
              <a:defRPr sz="1200"/>
            </a:lvl1pPr>
          </a:lstStyle>
          <a:p>
            <a:fld id="{E14D7823-ACEB-4B21-97C2-47D05E032CB4}" type="datetimeFigureOut">
              <a:rPr lang="en-US" smtClean="0"/>
              <a:pPr/>
              <a:t>7/24/2019</a:t>
            </a:fld>
            <a:endParaRPr lang="en-US" dirty="0"/>
          </a:p>
        </p:txBody>
      </p:sp>
      <p:sp>
        <p:nvSpPr>
          <p:cNvPr id="4" name="Slide Image Placeholder 3"/>
          <p:cNvSpPr>
            <a:spLocks noGrp="1" noRot="1" noChangeAspect="1"/>
          </p:cNvSpPr>
          <p:nvPr>
            <p:ph type="sldImg" idx="2"/>
          </p:nvPr>
        </p:nvSpPr>
        <p:spPr>
          <a:xfrm>
            <a:off x="325438" y="698500"/>
            <a:ext cx="6207125" cy="3492500"/>
          </a:xfrm>
          <a:prstGeom prst="rect">
            <a:avLst/>
          </a:prstGeom>
          <a:noFill/>
          <a:ln w="12700">
            <a:solidFill>
              <a:prstClr val="black"/>
            </a:solidFill>
          </a:ln>
        </p:spPr>
        <p:txBody>
          <a:bodyPr vert="horz" lIns="91428" tIns="45715" rIns="91428" bIns="45715" rtlCol="0" anchor="ctr"/>
          <a:lstStyle/>
          <a:p>
            <a:endParaRPr lang="en-US" dirty="0"/>
          </a:p>
        </p:txBody>
      </p:sp>
      <p:sp>
        <p:nvSpPr>
          <p:cNvPr id="5" name="Notes Placeholder 4"/>
          <p:cNvSpPr>
            <a:spLocks noGrp="1"/>
          </p:cNvSpPr>
          <p:nvPr>
            <p:ph type="body" sz="quarter" idx="3"/>
          </p:nvPr>
        </p:nvSpPr>
        <p:spPr>
          <a:xfrm>
            <a:off x="685800" y="4424088"/>
            <a:ext cx="5486400" cy="4191238"/>
          </a:xfrm>
          <a:prstGeom prst="rect">
            <a:avLst/>
          </a:prstGeom>
        </p:spPr>
        <p:txBody>
          <a:bodyPr vert="horz" lIns="91428" tIns="45715" rIns="91428" bIns="457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custDataLst>
              <p:tags r:id="rId2"/>
            </p:custDataLst>
          </p:nvPr>
        </p:nvSpPr>
        <p:spPr>
          <a:xfrm>
            <a:off x="2" y="8846554"/>
            <a:ext cx="6858000" cy="465693"/>
          </a:xfrm>
          <a:prstGeom prst="rect">
            <a:avLst/>
          </a:prstGeom>
        </p:spPr>
        <p:txBody>
          <a:bodyPr vert="horz" lIns="91428" tIns="45715" rIns="91428" bIns="45715" rtlCol="0" anchor="b"/>
          <a:lstStyle>
            <a:lvl1pPr algn="ctr">
              <a:defRPr lang="en-US" sz="1200" b="0" i="0" u="none">
                <a:solidFill>
                  <a:srgbClr val="000000"/>
                </a:solidFill>
                <a:latin typeface="Times New Roman" panose="02020603050405020304" pitchFamily="18" charset="0"/>
              </a:defRPr>
            </a:lvl1pPr>
          </a:lstStyle>
          <a:p>
            <a:r>
              <a:rPr lang="en-US" dirty="0"/>
              <a:t>Internal Use Only</a:t>
            </a:r>
          </a:p>
        </p:txBody>
      </p:sp>
      <p:sp>
        <p:nvSpPr>
          <p:cNvPr id="7" name="Slide Number Placeholder 6"/>
          <p:cNvSpPr>
            <a:spLocks noGrp="1"/>
          </p:cNvSpPr>
          <p:nvPr>
            <p:ph type="sldNum" sz="quarter" idx="5"/>
          </p:nvPr>
        </p:nvSpPr>
        <p:spPr>
          <a:xfrm>
            <a:off x="3884614" y="8846554"/>
            <a:ext cx="2971800" cy="465693"/>
          </a:xfrm>
          <a:prstGeom prst="rect">
            <a:avLst/>
          </a:prstGeom>
        </p:spPr>
        <p:txBody>
          <a:bodyPr vert="horz" lIns="91428" tIns="45715" rIns="91428" bIns="45715" rtlCol="0" anchor="b"/>
          <a:lstStyle>
            <a:lvl1pPr algn="r">
              <a:defRPr sz="1200"/>
            </a:lvl1pPr>
          </a:lstStyle>
          <a:p>
            <a:fld id="{3244E33C-5E0A-4EB5-82AB-6E60B3D6A396}" type="slidenum">
              <a:rPr lang="en-US" smtClean="0"/>
              <a:pPr/>
              <a:t>‹#›</a:t>
            </a:fld>
            <a:endParaRPr lang="en-US" dirty="0"/>
          </a:p>
        </p:txBody>
      </p:sp>
    </p:spTree>
    <p:extLst>
      <p:ext uri="{BB962C8B-B14F-4D97-AF65-F5344CB8AC3E}">
        <p14:creationId xmlns:p14="http://schemas.microsoft.com/office/powerpoint/2010/main" val="86278056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1763" y="1590675"/>
            <a:ext cx="7645401" cy="4302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44E33C-5E0A-4EB5-82AB-6E60B3D6A396}" type="slidenum">
              <a:rPr lang="en-US" smtClean="0"/>
              <a:pPr/>
              <a:t>1</a:t>
            </a:fld>
            <a:endParaRPr lang="en-US" dirty="0"/>
          </a:p>
        </p:txBody>
      </p:sp>
    </p:spTree>
    <p:extLst>
      <p:ext uri="{BB962C8B-B14F-4D97-AF65-F5344CB8AC3E}">
        <p14:creationId xmlns:p14="http://schemas.microsoft.com/office/powerpoint/2010/main" val="20085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her visit Ambassador </a:t>
            </a:r>
            <a:r>
              <a:rPr lang="en-US" baseline="0" dirty="0" err="1" smtClean="0"/>
              <a:t>Birx</a:t>
            </a:r>
            <a:r>
              <a:rPr lang="en-US" baseline="0" dirty="0" smtClean="0"/>
              <a:t> noted the need to really be targeting our retention interventions by population and district.  We still have a ways to go before we can tell you the reason why different populations fair worse in different districts, however, we have tried to look at the data in a more disaggregated way.</a:t>
            </a:r>
          </a:p>
          <a:p>
            <a:endParaRPr lang="en-US" baseline="0" dirty="0" smtClean="0"/>
          </a:p>
          <a:p>
            <a:r>
              <a:rPr lang="en-US" baseline="0" dirty="0" smtClean="0"/>
              <a:t>Key take-</a:t>
            </a:r>
            <a:r>
              <a:rPr lang="en-US" baseline="0" dirty="0" err="1" smtClean="0"/>
              <a:t>aways</a:t>
            </a:r>
            <a:r>
              <a:rPr lang="en-US" baseline="0" dirty="0" smtClean="0"/>
              <a:t> from looking at the data this way are: </a:t>
            </a:r>
          </a:p>
          <a:p>
            <a:pPr marL="171450" indent="-171450">
              <a:buFontTx/>
              <a:buChar char="-"/>
            </a:pPr>
            <a:r>
              <a:rPr lang="en-US" baseline="0" dirty="0" smtClean="0"/>
              <a:t>Overall retention is quite high in </a:t>
            </a:r>
            <a:r>
              <a:rPr lang="en-US" baseline="0" dirty="0" err="1" smtClean="0"/>
              <a:t>Amathole</a:t>
            </a:r>
            <a:r>
              <a:rPr lang="en-US" baseline="0" dirty="0" smtClean="0"/>
              <a:t>, which is one of our districts with the lowest performance in case finding, but highest performance in linkage &amp; retention. Also district that has allowed partner to really staff this cadre directly</a:t>
            </a:r>
          </a:p>
          <a:p>
            <a:pPr marL="171450" indent="-171450">
              <a:buFontTx/>
              <a:buChar char="-"/>
            </a:pPr>
            <a:r>
              <a:rPr lang="en-US" baseline="0" dirty="0" smtClean="0"/>
              <a:t>Retention among children and adolescents is quite Gauteng – </a:t>
            </a:r>
            <a:r>
              <a:rPr lang="en-US" baseline="0" dirty="0" err="1" smtClean="0"/>
              <a:t>CoJ</a:t>
            </a:r>
            <a:r>
              <a:rPr lang="en-US" baseline="0" dirty="0" smtClean="0"/>
              <a:t>, Ekurhuleni, Tshwane all have retention rates at &lt;50% in older boys and/or adolescent men and women.  These are places where we need to most heavily invest in our adolescent interventions</a:t>
            </a:r>
          </a:p>
          <a:p>
            <a:pPr marL="171450" indent="-171450">
              <a:buFontTx/>
              <a:buChar char="-"/>
            </a:pPr>
            <a:r>
              <a:rPr lang="en-US" baseline="0" dirty="0" smtClean="0"/>
              <a:t>Limpopo conversely has very low retention in older populations, and may be a place where further investigating access issues and stigma would be key. </a:t>
            </a:r>
          </a:p>
          <a:p>
            <a:pPr marL="171450" indent="-171450">
              <a:buFontTx/>
              <a:buChar char="-"/>
            </a:pPr>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Internal Use Only</a:t>
            </a:r>
            <a:endParaRPr lang="en-US" dirty="0"/>
          </a:p>
        </p:txBody>
      </p:sp>
      <p:sp>
        <p:nvSpPr>
          <p:cNvPr id="6" name="Slide Number Placeholder 5"/>
          <p:cNvSpPr>
            <a:spLocks noGrp="1"/>
          </p:cNvSpPr>
          <p:nvPr>
            <p:ph type="sldNum" sz="quarter" idx="12"/>
          </p:nvPr>
        </p:nvSpPr>
        <p:spPr/>
        <p:txBody>
          <a:bodyPr/>
          <a:lstStyle/>
          <a:p>
            <a:fld id="{3244E33C-5E0A-4EB5-82AB-6E60B3D6A396}" type="slidenum">
              <a:rPr lang="en-US" smtClean="0"/>
              <a:pPr/>
              <a:t>2</a:t>
            </a:fld>
            <a:endParaRPr lang="en-US" dirty="0"/>
          </a:p>
        </p:txBody>
      </p:sp>
    </p:spTree>
    <p:extLst>
      <p:ext uri="{BB962C8B-B14F-4D97-AF65-F5344CB8AC3E}">
        <p14:creationId xmlns:p14="http://schemas.microsoft.com/office/powerpoint/2010/main" val="283418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AB78A-7831-4A62-AB22-77EAE70E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5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Internal Use Only</a:t>
            </a:r>
            <a:endParaRPr lang="en-US" dirty="0"/>
          </a:p>
        </p:txBody>
      </p:sp>
      <p:sp>
        <p:nvSpPr>
          <p:cNvPr id="6" name="Slide Number Placeholder 5"/>
          <p:cNvSpPr>
            <a:spLocks noGrp="1"/>
          </p:cNvSpPr>
          <p:nvPr>
            <p:ph type="sldNum" sz="quarter" idx="12"/>
          </p:nvPr>
        </p:nvSpPr>
        <p:spPr/>
        <p:txBody>
          <a:bodyPr/>
          <a:lstStyle/>
          <a:p>
            <a:fld id="{3244E33C-5E0A-4EB5-82AB-6E60B3D6A396}" type="slidenum">
              <a:rPr lang="en-US" smtClean="0"/>
              <a:pPr/>
              <a:t>5</a:t>
            </a:fld>
            <a:endParaRPr lang="en-US" dirty="0"/>
          </a:p>
        </p:txBody>
      </p:sp>
    </p:spTree>
    <p:extLst>
      <p:ext uri="{BB962C8B-B14F-4D97-AF65-F5344CB8AC3E}">
        <p14:creationId xmlns:p14="http://schemas.microsoft.com/office/powerpoint/2010/main" val="1838497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1AB78A-7831-4A62-AB22-77EAE70E2E54}" type="slidenum">
              <a:rPr lang="en-US" smtClean="0"/>
              <a:t>6</a:t>
            </a:fld>
            <a:endParaRPr lang="en-US"/>
          </a:p>
        </p:txBody>
      </p:sp>
    </p:spTree>
    <p:extLst>
      <p:ext uri="{BB962C8B-B14F-4D97-AF65-F5344CB8AC3E}">
        <p14:creationId xmlns:p14="http://schemas.microsoft.com/office/powerpoint/2010/main" val="287197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 tools – Revised NIDS indicators under final</a:t>
            </a:r>
            <a:r>
              <a:rPr lang="en-US" baseline="0" dirty="0" smtClean="0"/>
              <a:t> approval review</a:t>
            </a:r>
            <a:r>
              <a:rPr lang="en-US" dirty="0" smtClean="0"/>
              <a:t>-&gt; being sent</a:t>
            </a:r>
            <a:r>
              <a:rPr lang="en-US" baseline="0" dirty="0" smtClean="0"/>
              <a:t> to NHISSA tomorrow</a:t>
            </a:r>
          </a:p>
          <a:p>
            <a:r>
              <a:rPr lang="en-US" baseline="0" dirty="0" smtClean="0"/>
              <a:t>M&amp;E paper tool pilot complete – tool revisions and SOP’s underway</a:t>
            </a:r>
          </a:p>
          <a:p>
            <a:r>
              <a:rPr lang="en-US" baseline="0" dirty="0" smtClean="0"/>
              <a:t>DSP support for printing?, training, and rolling out from February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Internal Use Only</a:t>
            </a:r>
            <a:endParaRPr lang="en-US" dirty="0"/>
          </a:p>
        </p:txBody>
      </p:sp>
      <p:sp>
        <p:nvSpPr>
          <p:cNvPr id="6" name="Slide Number Placeholder 5"/>
          <p:cNvSpPr>
            <a:spLocks noGrp="1"/>
          </p:cNvSpPr>
          <p:nvPr>
            <p:ph type="sldNum" sz="quarter" idx="12"/>
          </p:nvPr>
        </p:nvSpPr>
        <p:spPr/>
        <p:txBody>
          <a:bodyPr/>
          <a:lstStyle/>
          <a:p>
            <a:fld id="{3244E33C-5E0A-4EB5-82AB-6E60B3D6A396}" type="slidenum">
              <a:rPr lang="en-US" smtClean="0"/>
              <a:pPr/>
              <a:t>10</a:t>
            </a:fld>
            <a:endParaRPr lang="en-US" dirty="0"/>
          </a:p>
        </p:txBody>
      </p:sp>
    </p:spTree>
    <p:extLst>
      <p:ext uri="{BB962C8B-B14F-4D97-AF65-F5344CB8AC3E}">
        <p14:creationId xmlns:p14="http://schemas.microsoft.com/office/powerpoint/2010/main" val="222786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Internal Use Only</a:t>
            </a:r>
            <a:endParaRPr lang="en-US" dirty="0"/>
          </a:p>
        </p:txBody>
      </p:sp>
      <p:sp>
        <p:nvSpPr>
          <p:cNvPr id="6" name="Slide Number Placeholder 5"/>
          <p:cNvSpPr>
            <a:spLocks noGrp="1"/>
          </p:cNvSpPr>
          <p:nvPr>
            <p:ph type="sldNum" sz="quarter" idx="12"/>
          </p:nvPr>
        </p:nvSpPr>
        <p:spPr/>
        <p:txBody>
          <a:bodyPr/>
          <a:lstStyle/>
          <a:p>
            <a:fld id="{3244E33C-5E0A-4EB5-82AB-6E60B3D6A396}" type="slidenum">
              <a:rPr lang="en-US" smtClean="0"/>
              <a:pPr/>
              <a:t>17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1AB78A-7831-4A62-AB22-77EAE70E2E54}" type="slidenum">
              <a:rPr lang="en-US" smtClean="0"/>
              <a:t>18</a:t>
            </a:fld>
            <a:endParaRPr lang="en-US"/>
          </a:p>
        </p:txBody>
      </p:sp>
    </p:spTree>
    <p:extLst>
      <p:ext uri="{BB962C8B-B14F-4D97-AF65-F5344CB8AC3E}">
        <p14:creationId xmlns:p14="http://schemas.microsoft.com/office/powerpoint/2010/main" val="127160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4.gi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4.gif"/></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Option 2">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p:cNvSpPr/>
          <p:nvPr/>
        </p:nvSpPr>
        <p:spPr>
          <a:xfrm>
            <a:off x="-50787" y="-19050"/>
            <a:ext cx="12239612" cy="6877050"/>
          </a:xfrm>
          <a:prstGeom prst="rect">
            <a:avLst/>
          </a:prstGeom>
          <a:blipFill dpi="0" rotWithShape="1">
            <a:blip r:embed="rId3" cstate="print">
              <a:alphaModFix amt="16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94" name="Rectangle 6893"/>
          <p:cNvSpPr/>
          <p:nvPr/>
        </p:nvSpPr>
        <p:spPr>
          <a:xfrm>
            <a:off x="6839799" y="-19049"/>
            <a:ext cx="5349027" cy="6877050"/>
          </a:xfrm>
          <a:prstGeom prst="rect">
            <a:avLst/>
          </a:prstGeom>
          <a:blipFill dpi="0" rotWithShape="1">
            <a:blip r:embed="rId4" cstate="print">
              <a:alphaModFix amt="60000"/>
            </a:blip>
            <a:srcRect/>
            <a:stretch>
              <a:fillRect l="5" t="-12466" r="-68107"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2" name="Text Placeholder 21"/>
          <p:cNvSpPr>
            <a:spLocks noGrp="1"/>
          </p:cNvSpPr>
          <p:nvPr>
            <p:ph type="body" sz="quarter" idx="10"/>
          </p:nvPr>
        </p:nvSpPr>
        <p:spPr>
          <a:xfrm>
            <a:off x="288685" y="4269791"/>
            <a:ext cx="11595420" cy="369332"/>
          </a:xfrm>
          <a:prstGeom prst="rect">
            <a:avLst/>
          </a:prstGeom>
        </p:spPr>
        <p:txBody>
          <a:bodyPr wrap="square" anchor="ctr" anchorCtr="0">
            <a:spAutoFit/>
          </a:bodyPr>
          <a:lstStyle>
            <a:lvl1pPr marL="0" indent="0" algn="ctr">
              <a:buNone/>
              <a:defRPr sz="2000">
                <a:solidFill>
                  <a:schemeClr val="bg1"/>
                </a:solidFill>
                <a:latin typeface="+mj-lt"/>
              </a:defRPr>
            </a:lvl1pPr>
          </a:lstStyle>
          <a:p>
            <a:pPr lvl="0"/>
            <a:r>
              <a:rPr lang="en-US"/>
              <a:t>Click to edit Master text styles</a:t>
            </a:r>
          </a:p>
        </p:txBody>
      </p:sp>
      <p:sp>
        <p:nvSpPr>
          <p:cNvPr id="17" name="Title 16"/>
          <p:cNvSpPr>
            <a:spLocks noGrp="1"/>
          </p:cNvSpPr>
          <p:nvPr>
            <p:ph type="title"/>
          </p:nvPr>
        </p:nvSpPr>
        <p:spPr>
          <a:xfrm>
            <a:off x="288684" y="2642464"/>
            <a:ext cx="11595421" cy="1573072"/>
          </a:xfrm>
          <a:prstGeom prst="rect">
            <a:avLst/>
          </a:prstGeom>
        </p:spPr>
        <p:txBody>
          <a:bodyPr anchor="ctr" anchorCtr="0">
            <a:noAutofit/>
          </a:bodyPr>
          <a:lstStyle>
            <a:lvl1pPr algn="ctr">
              <a:defRPr sz="5400">
                <a:solidFill>
                  <a:schemeClr val="bg1"/>
                </a:solidFill>
                <a:latin typeface="+mj-lt"/>
              </a:defRPr>
            </a:lvl1pPr>
          </a:lstStyle>
          <a:p>
            <a:r>
              <a:rPr lang="en-US"/>
              <a:t>Click to edit Master title style</a:t>
            </a:r>
            <a:endParaRPr lang="en-US" dirty="0"/>
          </a:p>
        </p:txBody>
      </p:sp>
      <p:pic>
        <p:nvPicPr>
          <p:cNvPr id="10" name="Picture 9" descr="PEPFAR-Logo-Color-Tagline-Transparent-White.gif"/>
          <p:cNvPicPr>
            <a:picLocks noChangeAspect="1"/>
          </p:cNvPicPr>
          <p:nvPr userDrawn="1"/>
        </p:nvPicPr>
        <p:blipFill>
          <a:blip r:embed="rId5" cstate="print"/>
          <a:stretch>
            <a:fillRect/>
          </a:stretch>
        </p:blipFill>
        <p:spPr>
          <a:xfrm>
            <a:off x="288684" y="248601"/>
            <a:ext cx="4247044" cy="1153467"/>
          </a:xfrm>
          <a:prstGeom prst="rect">
            <a:avLst/>
          </a:prstGeom>
        </p:spPr>
      </p:pic>
    </p:spTree>
    <p:extLst>
      <p:ext uri="{BB962C8B-B14F-4D97-AF65-F5344CB8AC3E}">
        <p14:creationId xmlns:p14="http://schemas.microsoft.com/office/powerpoint/2010/main" val="4271953046"/>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alysis Tab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555505329"/>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1316645574"/>
              </p:ext>
            </p:extLst>
          </p:nvPr>
        </p:nvGraphicFramePr>
        <p:xfrm>
          <a:off x="-9990" y="2161080"/>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Program Area by IM</a:t>
                      </a:r>
                    </a:p>
                  </a:txBody>
                  <a:tcPr marL="121888" marR="121888" anchor="ctr">
                    <a:lnT>
                      <a:noFill/>
                    </a:lnT>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CODB</a:t>
                      </a:r>
                    </a:p>
                  </a:txBody>
                  <a:tcPr marL="121888" marR="121888" anchor="c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B w="381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421026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 - Summary">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3293183260"/>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4264776014"/>
              </p:ext>
            </p:extLst>
          </p:nvPr>
        </p:nvGraphicFramePr>
        <p:xfrm>
          <a:off x="-9990" y="2161080"/>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Summary</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Program Area by IM</a:t>
                      </a:r>
                    </a:p>
                  </a:txBody>
                  <a:tcPr marL="121888" marR="121888" anchor="ctr">
                    <a:lnT w="38100" cap="flat" cmpd="sng" algn="ctr">
                      <a:solidFill>
                        <a:schemeClr val="bg1"/>
                      </a:solidFill>
                      <a:prstDash val="solid"/>
                      <a:round/>
                      <a:headEnd type="none" w="med" len="med"/>
                      <a:tailEnd type="none" w="med" len="med"/>
                    </a:lnT>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Approach</a:t>
                      </a:r>
                    </a:p>
                  </a:txBody>
                  <a:tcPr marL="121888" marR="121888" anchor="ctr">
                    <a:lnB w="381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no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891626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 - Incremental">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372711159"/>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582810911"/>
              </p:ext>
            </p:extLst>
          </p:nvPr>
        </p:nvGraphicFramePr>
        <p:xfrm>
          <a:off x="-9990" y="2103930"/>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Program Area by IM</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Approach</a:t>
                      </a:r>
                    </a:p>
                  </a:txBody>
                  <a:tcPr marL="121888" marR="121888" anchor="ctr">
                    <a:lnB w="381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no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721882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 CODB">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134890337"/>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177560894"/>
              </p:ext>
            </p:extLst>
          </p:nvPr>
        </p:nvGraphicFramePr>
        <p:xfrm>
          <a:off x="-9990" y="2161080"/>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Program Area by IM</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Approach</a:t>
                      </a:r>
                    </a:p>
                  </a:txBody>
                  <a:tcPr marL="121888" marR="121888" anchor="ct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no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389570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 - Approach">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868602127"/>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597526155"/>
              </p:ext>
            </p:extLst>
          </p:nvPr>
        </p:nvGraphicFramePr>
        <p:xfrm>
          <a:off x="-9990" y="2161080"/>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Program Area by IM</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Approach</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no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97003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 - Target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379270229"/>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722041704"/>
              </p:ext>
            </p:extLst>
          </p:nvPr>
        </p:nvGraphicFramePr>
        <p:xfrm>
          <a:off x="-9990" y="2170605"/>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Program Area by IM</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Approach</a:t>
                      </a:r>
                      <a:endParaRPr lang="en-US" sz="1600" b="1" dirty="0">
                        <a:solidFill>
                          <a:schemeClr val="tx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600" b="1" dirty="0">
                          <a:solidFill>
                            <a:schemeClr val="bg1"/>
                          </a:solidFill>
                          <a:latin typeface="Calibri" panose="020F0502020204030204" pitchFamily="34" charset="0"/>
                        </a:rPr>
                        <a:t>Targets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no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72104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 - Commoditie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4112931535"/>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353232077"/>
              </p:ext>
            </p:extLst>
          </p:nvPr>
        </p:nvGraphicFramePr>
        <p:xfrm>
          <a:off x="-9990" y="2170605"/>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Program Area by IM</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Approach</a:t>
                      </a:r>
                      <a:endParaRPr lang="en-US" sz="1600" b="1" dirty="0">
                        <a:solidFill>
                          <a:schemeClr val="tx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600" b="1" dirty="0">
                          <a:solidFill>
                            <a:schemeClr val="bg1"/>
                          </a:solidFill>
                          <a:latin typeface="Calibri" panose="020F0502020204030204" pitchFamily="34" charset="0"/>
                        </a:rPr>
                        <a:t>Commodities</a:t>
                      </a:r>
                      <a:endParaRPr lang="en-US" sz="1400" b="1" dirty="0">
                        <a:solidFill>
                          <a:schemeClr val="bg1"/>
                        </a:solidFill>
                        <a:latin typeface="Calibri" panose="020F0502020204030204" pitchFamily="34" charset="0"/>
                      </a:endParaRP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382802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erence Tab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661616602"/>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272617883"/>
              </p:ext>
            </p:extLst>
          </p:nvPr>
        </p:nvGraphicFramePr>
        <p:xfrm>
          <a:off x="-9990" y="2132486"/>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Mech List</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Lists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Table 6</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79266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 - COP15-17">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98107128"/>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881886230"/>
              </p:ext>
            </p:extLst>
          </p:nvPr>
        </p:nvGraphicFramePr>
        <p:xfrm>
          <a:off x="-9990" y="2102803"/>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COP15-17 Matrix</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Mech List</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Lists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Table 6</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228654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 - Mech List">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3301803451"/>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791030596"/>
              </p:ext>
            </p:extLst>
          </p:nvPr>
        </p:nvGraphicFramePr>
        <p:xfrm>
          <a:off x="-9990" y="2161061"/>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Mech List</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Lists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Table 6</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74919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6"/>
          <p:cNvSpPr>
            <a:spLocks noGrp="1"/>
          </p:cNvSpPr>
          <p:nvPr>
            <p:ph type="title"/>
          </p:nvPr>
        </p:nvSpPr>
        <p:spPr>
          <a:xfrm>
            <a:off x="2622760" y="2657522"/>
            <a:ext cx="8141920" cy="1573072"/>
          </a:xfrm>
          <a:prstGeom prst="rect">
            <a:avLst/>
          </a:prstGeom>
        </p:spPr>
        <p:txBody>
          <a:bodyPr anchor="ctr" anchorCtr="0">
            <a:noAutofit/>
          </a:bodyPr>
          <a:lstStyle>
            <a:lvl1pPr algn="l">
              <a:defRPr sz="54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660558958"/>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 - Target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4103475372"/>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190264112"/>
              </p:ext>
            </p:extLst>
          </p:nvPr>
        </p:nvGraphicFramePr>
        <p:xfrm>
          <a:off x="-9990" y="2161061"/>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Mech List</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Targets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Lists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Table 6</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875128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 - Commoditie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264472859"/>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290385334"/>
              </p:ext>
            </p:extLst>
          </p:nvPr>
        </p:nvGraphicFramePr>
        <p:xfrm>
          <a:off x="-9990" y="2161061"/>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Mech List</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600" b="1" dirty="0">
                          <a:solidFill>
                            <a:schemeClr val="bg1"/>
                          </a:solidFill>
                          <a:latin typeface="Calibri" panose="020F0502020204030204" pitchFamily="34" charset="0"/>
                        </a:rPr>
                        <a:t>Commodities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Lists</a:t>
                      </a:r>
                    </a:p>
                  </a:txBody>
                  <a:tcPr marL="121888" marR="121888" anchor="ctr">
                    <a:lnL>
                      <a:noFill/>
                    </a:lnL>
                    <a:lnR>
                      <a:noFill/>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Table 6</a:t>
                      </a:r>
                    </a:p>
                  </a:txBody>
                  <a:tcPr marL="121888" marR="121888" anchor="ctr">
                    <a:lnL>
                      <a:noFill/>
                    </a:lnL>
                    <a:lnR>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0247212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 - List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936717592"/>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860885780"/>
              </p:ext>
            </p:extLst>
          </p:nvPr>
        </p:nvGraphicFramePr>
        <p:xfrm>
          <a:off x="-9990" y="2175018"/>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Mech List</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600" b="1" dirty="0">
                          <a:solidFill>
                            <a:schemeClr val="bg1"/>
                          </a:solidFill>
                          <a:latin typeface="Calibri" panose="020F0502020204030204" pitchFamily="34" charset="0"/>
                        </a:rPr>
                        <a:t>Lists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Table 6</a:t>
                      </a:r>
                    </a:p>
                  </a:txBody>
                  <a:tcPr marL="121888" marR="121888" anchor="ctr">
                    <a:lnL>
                      <a:noFill/>
                    </a:lnL>
                    <a:lnR>
                      <a:noFill/>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28255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6-R">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661677647"/>
              </p:ext>
            </p:extLst>
          </p:nvPr>
        </p:nvGraphicFramePr>
        <p:xfrm>
          <a:off x="-9990" y="26753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r>
                        <a:rPr lang="en-US" sz="1600" b="1" dirty="0">
                          <a:solidFill>
                            <a:schemeClr val="bg1"/>
                          </a:solidFill>
                          <a:latin typeface="Calibri" panose="020F0502020204030204" pitchFamily="34" charset="0"/>
                        </a:rPr>
                        <a:t>Analysis Tabs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Summary</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Incremental</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Approach</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137032849"/>
              </p:ext>
            </p:extLst>
          </p:nvPr>
        </p:nvGraphicFramePr>
        <p:xfrm>
          <a:off x="-9990" y="2132486"/>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tx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tx1"/>
                          </a:solidFill>
                          <a:latin typeface="Calibri" panose="020F0502020204030204" pitchFamily="34" charset="0"/>
                        </a:rPr>
                        <a:t>Analysis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628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solidFill>
                            <a:schemeClr val="bg1"/>
                          </a:solidFill>
                          <a:latin typeface="Calibri" panose="020F0502020204030204" pitchFamily="34" charset="0"/>
                        </a:rPr>
                        <a:t>Reference</a:t>
                      </a:r>
                      <a:r>
                        <a:rPr lang="en-US" sz="1600" b="1" baseline="0" dirty="0">
                          <a:solidFill>
                            <a:schemeClr val="bg1"/>
                          </a:solidFill>
                          <a:latin typeface="Calibri" panose="020F0502020204030204" pitchFamily="34" charset="0"/>
                        </a:rPr>
                        <a:t> Tabs</a:t>
                      </a:r>
                      <a:endParaRPr lang="en-US" sz="1600" b="1" dirty="0">
                        <a:solidFill>
                          <a:schemeClr val="bg1"/>
                        </a:solidFill>
                        <a:latin typeface="Calibri" panose="020F0502020204030204" pitchFamily="34" charset="0"/>
                      </a:endParaRP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COP15-17 Matrix</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Mech List</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Targets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6"/>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7"/>
                  </a:ext>
                </a:extLst>
              </a:tr>
              <a:tr h="462830">
                <a:tc>
                  <a:txBody>
                    <a:bodyPr/>
                    <a:lstStyle/>
                    <a:p>
                      <a:pPr marL="285750" indent="-285750">
                        <a:buFont typeface="Arial" panose="020B0604020202020204" pitchFamily="34" charset="0"/>
                        <a:buChar char="•"/>
                      </a:pPr>
                      <a:r>
                        <a:rPr lang="en-US" sz="1400" b="1" dirty="0">
                          <a:solidFill>
                            <a:schemeClr val="tx1"/>
                          </a:solidFill>
                          <a:latin typeface="Calibri" panose="020F0502020204030204" pitchFamily="34" charset="0"/>
                        </a:rPr>
                        <a:t>Lists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8"/>
                  </a:ext>
                </a:extLst>
              </a:tr>
              <a:tr h="462830">
                <a:tc>
                  <a:txBody>
                    <a:bodyPr/>
                    <a:lstStyle/>
                    <a:p>
                      <a:pPr marL="285750" indent="-285750">
                        <a:buFont typeface="Arial" panose="020B0604020202020204" pitchFamily="34" charset="0"/>
                        <a:buChar char="•"/>
                      </a:pPr>
                      <a:r>
                        <a:rPr lang="en-US" sz="1600" b="1" dirty="0">
                          <a:solidFill>
                            <a:schemeClr val="bg1"/>
                          </a:solidFill>
                          <a:latin typeface="Calibri" panose="020F0502020204030204" pitchFamily="34" charset="0"/>
                        </a:rPr>
                        <a:t>Table 6</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45993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16181A">
                    <a:lumMod val="25000"/>
                  </a:srgbClr>
                </a:solidFill>
              </a:rPr>
              <a:pPr/>
              <a:t>‹#›</a:t>
            </a:fld>
            <a:endParaRPr lang="en-US" dirty="0">
              <a:solidFill>
                <a:srgbClr val="16181A">
                  <a:lumMod val="25000"/>
                </a:srgbClr>
              </a:solidFill>
            </a:endParaRPr>
          </a:p>
        </p:txBody>
      </p:sp>
      <p:sp>
        <p:nvSpPr>
          <p:cNvPr id="12" name="Text Placeholder 13"/>
          <p:cNvSpPr>
            <a:spLocks noGrp="1"/>
          </p:cNvSpPr>
          <p:nvPr>
            <p:ph type="body" sz="quarter" idx="14"/>
          </p:nvPr>
        </p:nvSpPr>
        <p:spPr>
          <a:xfrm>
            <a:off x="267465" y="958048"/>
            <a:ext cx="11611125" cy="1530675"/>
          </a:xfrm>
          <a:prstGeom prst="rect">
            <a:avLst/>
          </a:prstGeom>
        </p:spPr>
        <p:txBody>
          <a:bodyPr lIns="0" tIns="0" rIns="0" bIns="0">
            <a:spAutoFit/>
          </a:bodyPr>
          <a:lstStyle>
            <a:lvl1pPr marL="342900" indent="-342900">
              <a:buFont typeface="Wingdings" panose="05000000000000000000" pitchFamily="2" charset="2"/>
              <a:buChar char="q"/>
              <a:defRPr sz="2400">
                <a:solidFill>
                  <a:schemeClr val="bg2">
                    <a:lumMod val="25000"/>
                  </a:schemeClr>
                </a:solidFill>
              </a:defRPr>
            </a:lvl1pPr>
            <a:lvl2pPr marL="336550" indent="-160338">
              <a:defRPr sz="2000">
                <a:solidFill>
                  <a:schemeClr val="bg2">
                    <a:lumMod val="25000"/>
                  </a:schemeClr>
                </a:solidFill>
              </a:defRPr>
            </a:lvl2pPr>
            <a:lvl3pPr marL="577850" indent="-241300">
              <a:buFont typeface="Segoe UI" panose="020B0502040204020203" pitchFamily="34" charset="0"/>
              <a:buChar char="–"/>
              <a:defRPr sz="1800">
                <a:solidFill>
                  <a:schemeClr val="bg2">
                    <a:lumMod val="25000"/>
                  </a:schemeClr>
                </a:solidFill>
              </a:defRPr>
            </a:lvl3pPr>
            <a:lvl4pPr marL="801688" indent="-176213">
              <a:buFont typeface="Wingdings" panose="05000000000000000000" pitchFamily="2" charset="2"/>
              <a:buChar char="§"/>
              <a:defRPr sz="1600">
                <a:solidFill>
                  <a:schemeClr val="bg2">
                    <a:lumMod val="25000"/>
                  </a:schemeClr>
                </a:solidFill>
              </a:defRPr>
            </a:lvl4pPr>
            <a:lvl5pPr marL="1027113" indent="-225425">
              <a:buFont typeface="Century Gothic" panose="020B0502020202020204" pitchFamily="34" charset="0"/>
              <a:buChar char="○"/>
              <a:defRPr sz="1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901420"/>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Blue Header">
    <p:bg>
      <p:bgRef idx="1001">
        <a:schemeClr val="bg1"/>
      </p:bgRef>
    </p:bg>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norm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tx1"/>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16181A">
                    <a:lumMod val="25000"/>
                  </a:srgbClr>
                </a:solidFill>
              </a:rPr>
              <a:pPr/>
              <a:t>‹#›</a:t>
            </a:fld>
            <a:endParaRPr lang="en-US" dirty="0">
              <a:solidFill>
                <a:srgbClr val="16181A">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tx1"/>
                </a:solidFill>
              </a:defRPr>
            </a:lvl1pPr>
            <a:lvl2pPr marL="336550" indent="-160338">
              <a:defRPr sz="2400">
                <a:solidFill>
                  <a:schemeClr val="tx1"/>
                </a:solidFill>
              </a:defRPr>
            </a:lvl2pPr>
            <a:lvl3pPr marL="577850" indent="-241300">
              <a:buFont typeface="Segoe UI" panose="020B0502040204020203" pitchFamily="34" charset="0"/>
              <a:buChar char="–"/>
              <a:defRPr sz="2400">
                <a:solidFill>
                  <a:schemeClr val="tx1"/>
                </a:solidFill>
              </a:defRPr>
            </a:lvl3pPr>
            <a:lvl4pPr marL="801688" indent="-176213">
              <a:buFont typeface="Wingdings" panose="05000000000000000000" pitchFamily="2" charset="2"/>
              <a:buChar char="§"/>
              <a:defRPr sz="2400">
                <a:solidFill>
                  <a:schemeClr val="tx1"/>
                </a:solidFill>
              </a:defRPr>
            </a:lvl4pPr>
            <a:lvl5pPr marL="1027113" indent="-225425">
              <a:buFont typeface="Century Gothic" panose="020B0502020202020204" pitchFamily="34" charset="0"/>
              <a:buChar char="○"/>
              <a:defRPr sz="2400">
                <a:solidFill>
                  <a:schemeClr val="tx1"/>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E73CF46-8C5D-9C41-AF02-920D2491C7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41" y="5674118"/>
            <a:ext cx="1109472" cy="1189978"/>
          </a:xfrm>
          <a:prstGeom prst="rect">
            <a:avLst/>
          </a:prstGeom>
          <a:noFill/>
          <a:ln>
            <a:noFill/>
          </a:ln>
        </p:spPr>
      </p:pic>
    </p:spTree>
    <p:extLst>
      <p:ext uri="{BB962C8B-B14F-4D97-AF65-F5344CB8AC3E}">
        <p14:creationId xmlns:p14="http://schemas.microsoft.com/office/powerpoint/2010/main" val="300651799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Blank">
    <p:spTree>
      <p:nvGrpSpPr>
        <p:cNvPr id="1" name=""/>
        <p:cNvGrpSpPr/>
        <p:nvPr/>
      </p:nvGrpSpPr>
      <p:grpSpPr>
        <a:xfrm>
          <a:off x="0" y="0"/>
          <a:ext cx="0" cy="0"/>
          <a:chOff x="0" y="0"/>
          <a:chExt cx="0" cy="0"/>
        </a:xfrm>
      </p:grpSpPr>
      <p:sp>
        <p:nvSpPr>
          <p:cNvPr id="9" name="Text Placeholder 9"/>
          <p:cNvSpPr>
            <a:spLocks noGrp="1"/>
          </p:cNvSpPr>
          <p:nvPr>
            <p:ph type="body" sz="quarter" idx="13"/>
          </p:nvPr>
        </p:nvSpPr>
        <p:spPr>
          <a:xfrm>
            <a:off x="229960" y="230828"/>
            <a:ext cx="11687798" cy="456949"/>
          </a:xfrm>
          <a:prstGeom prst="rect">
            <a:avLst/>
          </a:prstGeom>
        </p:spPr>
        <p:txBody>
          <a:bodyPr lIns="0" tIns="0" rIns="0" bIns="0">
            <a:spAutoFit/>
          </a:bodyPr>
          <a:lstStyle>
            <a:lvl1pPr marL="0" indent="0">
              <a:buFontTx/>
              <a:buNone/>
              <a:defRPr sz="3200">
                <a:solidFill>
                  <a:schemeClr val="bg2">
                    <a:lumMod val="25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16" name="Text Placeholder 13"/>
          <p:cNvSpPr>
            <a:spLocks noGrp="1"/>
          </p:cNvSpPr>
          <p:nvPr>
            <p:ph type="body" sz="quarter" idx="14"/>
          </p:nvPr>
        </p:nvSpPr>
        <p:spPr>
          <a:xfrm>
            <a:off x="267465" y="903456"/>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15" hasCustomPrompt="1"/>
          </p:nvPr>
        </p:nvSpPr>
        <p:spPr>
          <a:xfrm>
            <a:off x="1920147" y="6494955"/>
            <a:ext cx="9602360" cy="172328"/>
          </a:xfrm>
          <a:prstGeom prst="rect">
            <a:avLst/>
          </a:prstGeom>
        </p:spPr>
        <p:txBody>
          <a:bodyPr lIns="0" tIns="0" rIns="0" bIns="0">
            <a:normAutofit/>
          </a:bodyPr>
          <a:lstStyle>
            <a:lvl1pPr marL="0" indent="0">
              <a:buFontTx/>
              <a:buNone/>
              <a:defRPr sz="1000" i="1">
                <a:solidFill>
                  <a:schemeClr val="bg2">
                    <a:lumMod val="25000"/>
                  </a:schemeClr>
                </a:solidFill>
                <a:latin typeface="+mj-lt"/>
              </a:defRPr>
            </a:lvl1pPr>
          </a:lstStyle>
          <a:p>
            <a:pPr lvl="0"/>
            <a:r>
              <a:rPr lang="en-US" dirty="0"/>
              <a:t>2017 Data and Systems Applied Learning Summit</a:t>
            </a:r>
          </a:p>
        </p:txBody>
      </p:sp>
      <p:sp>
        <p:nvSpPr>
          <p:cNvPr id="18"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16181A">
                    <a:lumMod val="25000"/>
                  </a:srgbClr>
                </a:solidFill>
              </a:rPr>
              <a:pPr/>
              <a:t>‹#›</a:t>
            </a:fld>
            <a:endParaRPr lang="en-US" dirty="0">
              <a:solidFill>
                <a:srgbClr val="16181A">
                  <a:lumMod val="25000"/>
                </a:srgbClr>
              </a:solidFill>
            </a:endParaRPr>
          </a:p>
        </p:txBody>
      </p:sp>
    </p:spTree>
    <p:extLst>
      <p:ext uri="{BB962C8B-B14F-4D97-AF65-F5344CB8AC3E}">
        <p14:creationId xmlns:p14="http://schemas.microsoft.com/office/powerpoint/2010/main" val="285273086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ed Section Break Glob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0723" b="11553"/>
          <a:stretch/>
        </p:blipFill>
        <p:spPr>
          <a:xfrm>
            <a:off x="2793273" y="0"/>
            <a:ext cx="9370159" cy="683895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154149414"/>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ue Section Break Countries">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11483" b="12300"/>
          <a:stretch/>
        </p:blipFill>
        <p:spPr>
          <a:xfrm>
            <a:off x="2793272" y="1"/>
            <a:ext cx="9395553" cy="6858000"/>
          </a:xfrm>
          <a:prstGeom prst="rect">
            <a:avLst/>
          </a:prstGeom>
        </p:spPr>
      </p:pic>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98452804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range Section Break Glob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grayscl/>
            <a:extLst>
              <a:ext uri="{28A0092B-C50C-407E-A947-70E740481C1C}">
                <a14:useLocalDpi xmlns:a14="http://schemas.microsoft.com/office/drawing/2010/main" val="0"/>
              </a:ext>
            </a:extLst>
          </a:blip>
          <a:srcRect t="537" r="11487" b="11830"/>
          <a:stretch/>
        </p:blipFill>
        <p:spPr>
          <a:xfrm>
            <a:off x="2737015" y="-28135"/>
            <a:ext cx="9451811" cy="6894157"/>
          </a:xfrm>
          <a:prstGeom prst="rect">
            <a:avLst/>
          </a:prstGeom>
          <a:solidFill>
            <a:schemeClr val="accent6"/>
          </a:solidFill>
          <a:ln>
            <a:no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02621870"/>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Entry Tab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3235025637"/>
              </p:ext>
            </p:extLst>
          </p:nvPr>
        </p:nvGraphicFramePr>
        <p:xfrm>
          <a:off x="-9990" y="2189654"/>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Cross-Cutting</a:t>
                      </a:r>
                    </a:p>
                  </a:txBody>
                  <a:tcPr marL="121888" marR="121888" anchor="ctr">
                    <a:lnT>
                      <a:noFill/>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CODB</a:t>
                      </a:r>
                    </a:p>
                  </a:txBody>
                  <a:tcPr marL="121888" marR="121888" anchor="ctr">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bg1"/>
                          </a:solidFill>
                          <a:latin typeface="Calibri" panose="020F0502020204030204" pitchFamily="34" charset="0"/>
                        </a:rPr>
                        <a:t>SO Narrative</a:t>
                      </a:r>
                    </a:p>
                  </a:txBody>
                  <a:tcPr marL="121888" marR="121888" anchor="ctr">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solidFill>
                        <a:schemeClr val="bg1"/>
                      </a:solid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6" name="Rectangle 5"/>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171353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Orange Section Break Glob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638" r="9734" b="10648"/>
          <a:stretch/>
        </p:blipFill>
        <p:spPr>
          <a:xfrm>
            <a:off x="2921574" y="1"/>
            <a:ext cx="9245868" cy="6866021"/>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650853971"/>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Break Ribbon Dark Red">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324" r="15227" b="19218"/>
          <a:stretch/>
        </p:blipFill>
        <p:spPr>
          <a:xfrm>
            <a:off x="6905716" y="1"/>
            <a:ext cx="5283109" cy="68579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54982089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Break Dark Red Ribbon Reverse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324" r="15227" b="19218"/>
          <a:stretch/>
        </p:blipFill>
        <p:spPr>
          <a:xfrm>
            <a:off x="6905716" y="1"/>
            <a:ext cx="5283109" cy="68579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51411613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Break Ribbon Red Revers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625" r="16276" b="18381"/>
          <a:stretch/>
        </p:blipFill>
        <p:spPr>
          <a:xfrm>
            <a:off x="6856215" y="-19050"/>
            <a:ext cx="5307218" cy="687705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9" name="Text Placeholder 9"/>
          <p:cNvSpPr>
            <a:spLocks noGrp="1"/>
          </p:cNvSpPr>
          <p:nvPr>
            <p:ph type="body" sz="quarter" idx="13"/>
          </p:nvPr>
        </p:nvSpPr>
        <p:spPr>
          <a:xfrm>
            <a:off x="229960" y="2705444"/>
            <a:ext cx="11687798"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72808394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Break Ribbon Informal Dark Red">
    <p:spTree>
      <p:nvGrpSpPr>
        <p:cNvPr id="1" name=""/>
        <p:cNvGrpSpPr/>
        <p:nvPr/>
      </p:nvGrpSpPr>
      <p:grpSpPr>
        <a:xfrm>
          <a:off x="0" y="0"/>
          <a:ext cx="0" cy="0"/>
          <a:chOff x="0" y="0"/>
          <a:chExt cx="0" cy="0"/>
        </a:xfrm>
      </p:grpSpPr>
      <p:sp>
        <p:nvSpPr>
          <p:cNvPr id="7" name="Rectangle 6"/>
          <p:cNvSpPr/>
          <p:nvPr/>
        </p:nvSpPr>
        <p:spPr>
          <a:xfrm>
            <a:off x="0"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2941" t="288" b="11354"/>
          <a:stretch/>
        </p:blipFill>
        <p:spPr>
          <a:xfrm>
            <a:off x="0" y="19050"/>
            <a:ext cx="8955920" cy="6819900"/>
          </a:xfrm>
          <a:prstGeom prst="rect">
            <a:avLst/>
          </a:prstGeom>
          <a:effectLst>
            <a:outerShdw blurRad="50800" dist="38100" dir="5400000" algn="t" rotWithShape="0">
              <a:prstClr val="black">
                <a:alpha val="40000"/>
              </a:prst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875" y="6417176"/>
            <a:ext cx="1548758" cy="308071"/>
          </a:xfrm>
          <a:prstGeom prst="rect">
            <a:avLst/>
          </a:prstGeom>
        </p:spPr>
      </p:pic>
      <p:sp>
        <p:nvSpPr>
          <p:cNvPr id="14"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FFF"/>
                </a:solidFill>
              </a:rPr>
              <a:pPr/>
              <a:t>‹#›</a:t>
            </a:fld>
            <a:endParaRPr lang="en-US" dirty="0">
              <a:solidFill>
                <a:srgbClr val="FFFFFF"/>
              </a:solidFill>
            </a:endParaRPr>
          </a:p>
        </p:txBody>
      </p:sp>
      <p:sp>
        <p:nvSpPr>
          <p:cNvPr id="16" name="Text Placeholder 9"/>
          <p:cNvSpPr>
            <a:spLocks noGrp="1"/>
          </p:cNvSpPr>
          <p:nvPr>
            <p:ph type="body" sz="quarter" idx="13"/>
          </p:nvPr>
        </p:nvSpPr>
        <p:spPr>
          <a:xfrm>
            <a:off x="5459578" y="4134194"/>
            <a:ext cx="6424527" cy="818807"/>
          </a:xfrm>
          <a:prstGeom prst="rect">
            <a:avLst/>
          </a:prstGeom>
        </p:spPr>
        <p:txBody>
          <a:bodyPr lIns="0" tIns="0" rIns="0" bIns="0">
            <a:noAutofit/>
          </a:bodyPr>
          <a:lstStyle>
            <a:lvl1pPr marL="0" indent="0">
              <a:buFontTx/>
              <a:buNone/>
              <a:defRPr sz="36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904655141"/>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15" name="Title 1"/>
          <p:cNvSpPr>
            <a:spLocks noGrp="1"/>
          </p:cNvSpPr>
          <p:nvPr>
            <p:ph type="ctrTitle" hasCustomPrompt="1"/>
          </p:nvPr>
        </p:nvSpPr>
        <p:spPr bwMode="white">
          <a:xfrm>
            <a:off x="2526644" y="838200"/>
            <a:ext cx="7122845" cy="914400"/>
          </a:xfrm>
          <a:prstGeom prst="rect">
            <a:avLst/>
          </a:prstGeom>
        </p:spPr>
        <p:txBody>
          <a:bodyPr anchor="t" anchorCtr="0">
            <a:noAutofit/>
          </a:bodyPr>
          <a:lstStyle>
            <a:lvl1pPr>
              <a:lnSpc>
                <a:spcPct val="90000"/>
              </a:lnSpc>
              <a:defRPr sz="2400" b="1" i="1" baseline="0">
                <a:solidFill>
                  <a:schemeClr val="bg1"/>
                </a:solidFill>
              </a:defRPr>
            </a:lvl1pPr>
          </a:lstStyle>
          <a:p>
            <a:r>
              <a:rPr lang="en-GB" noProof="0" dirty="0"/>
              <a:t>Click to add the presentation’s main title</a:t>
            </a:r>
          </a:p>
        </p:txBody>
      </p:sp>
      <p:sp>
        <p:nvSpPr>
          <p:cNvPr id="18" name="Subtitle 2"/>
          <p:cNvSpPr>
            <a:spLocks noGrp="1"/>
          </p:cNvSpPr>
          <p:nvPr>
            <p:ph type="subTitle" idx="1" hasCustomPrompt="1"/>
          </p:nvPr>
        </p:nvSpPr>
        <p:spPr bwMode="white">
          <a:xfrm>
            <a:off x="2526644" y="1828802"/>
            <a:ext cx="7122845" cy="914401"/>
          </a:xfrm>
          <a:prstGeom prst="rect">
            <a:avLst/>
          </a:prstGeom>
        </p:spPr>
        <p:txBody>
          <a:bodyPr>
            <a:noAutofit/>
          </a:bodyPr>
          <a:lstStyle>
            <a:lvl1pPr marL="0" indent="0" algn="l">
              <a:lnSpc>
                <a:spcPct val="90000"/>
              </a:lnSpc>
              <a:spcAft>
                <a:spcPts val="0"/>
              </a:spcAft>
              <a:buNone/>
              <a:defRPr sz="2400" baseline="0">
                <a:solidFill>
                  <a:schemeClr val="bg1"/>
                </a:solidFill>
                <a:latin typeface="+mj-lt"/>
              </a:defRPr>
            </a:lvl1pPr>
            <a:lvl2pPr marL="0" indent="0" algn="l">
              <a:buNone/>
              <a:defRPr sz="1350">
                <a:solidFill>
                  <a:schemeClr val="bg1"/>
                </a:solidFill>
                <a:latin typeface="+mj-lt"/>
              </a:defRPr>
            </a:lvl2pPr>
            <a:lvl3pPr marL="342900" indent="0" algn="l">
              <a:buNone/>
              <a:defRPr sz="1350">
                <a:solidFill>
                  <a:schemeClr val="bg1"/>
                </a:solidFill>
                <a:latin typeface="+mj-lt"/>
              </a:defRPr>
            </a:lvl3pPr>
            <a:lvl4pPr marL="685800" indent="0" algn="l">
              <a:buNone/>
              <a:defRPr sz="1350">
                <a:solidFill>
                  <a:schemeClr val="bg1"/>
                </a:solidFill>
                <a:latin typeface="+mj-lt"/>
              </a:defRPr>
            </a:lvl4pPr>
            <a:lvl5pPr marL="1028700" indent="0" algn="l">
              <a:buNone/>
              <a:defRPr sz="1350">
                <a:solidFill>
                  <a:schemeClr val="bg1"/>
                </a:solidFill>
                <a:latin typeface="+mj-lt"/>
              </a:defRPr>
            </a:lvl5pPr>
            <a:lvl6pPr marL="1371600" indent="0" algn="l">
              <a:buNone/>
              <a:defRPr sz="1350">
                <a:solidFill>
                  <a:schemeClr val="bg1"/>
                </a:solidFill>
                <a:latin typeface="+mj-lt"/>
              </a:defRPr>
            </a:lvl6pPr>
            <a:lvl7pPr marL="1714500" indent="0" algn="l">
              <a:buNone/>
              <a:defRPr sz="1350">
                <a:solidFill>
                  <a:schemeClr val="bg1"/>
                </a:solidFill>
                <a:latin typeface="+mj-lt"/>
              </a:defRPr>
            </a:lvl7pPr>
            <a:lvl8pPr marL="2057400" indent="0" algn="l">
              <a:buNone/>
              <a:defRPr sz="1350">
                <a:solidFill>
                  <a:schemeClr val="bg1"/>
                </a:solidFill>
                <a:latin typeface="+mj-lt"/>
              </a:defRPr>
            </a:lvl8pPr>
            <a:lvl9pPr marL="2400300" indent="0" algn="l">
              <a:buNone/>
              <a:defRPr sz="1350">
                <a:solidFill>
                  <a:schemeClr val="bg1"/>
                </a:solidFill>
                <a:latin typeface="+mj-lt"/>
              </a:defRPr>
            </a:lvl9pPr>
          </a:lstStyle>
          <a:p>
            <a:r>
              <a:rPr lang="en-GB" noProof="0" dirty="0"/>
              <a:t>Subtitle and date (move higher if title is only one line)</a:t>
            </a:r>
          </a:p>
        </p:txBody>
      </p:sp>
      <p:sp>
        <p:nvSpPr>
          <p:cNvPr id="21" name="Text Placeholder 31"/>
          <p:cNvSpPr>
            <a:spLocks noGrp="1"/>
          </p:cNvSpPr>
          <p:nvPr>
            <p:ph type="body" sz="quarter" idx="10" hasCustomPrompt="1"/>
          </p:nvPr>
        </p:nvSpPr>
        <p:spPr bwMode="white">
          <a:xfrm>
            <a:off x="2526642" y="374904"/>
            <a:ext cx="5472782" cy="146304"/>
          </a:xfrm>
          <a:prstGeom prst="rect">
            <a:avLst/>
          </a:prstGeom>
        </p:spPr>
        <p:txBody>
          <a:bodyPr/>
          <a:lstStyle>
            <a:lvl1pPr>
              <a:defRPr sz="825">
                <a:solidFill>
                  <a:schemeClr val="bg1"/>
                </a:solidFill>
                <a:latin typeface="Arial" pitchFamily="34" charset="0"/>
                <a:cs typeface="Arial" pitchFamily="34" charset="0"/>
              </a:defRPr>
            </a:lvl1pPr>
            <a:lvl2pPr>
              <a:defRPr sz="750">
                <a:solidFill>
                  <a:schemeClr val="bg1"/>
                </a:solidFill>
                <a:latin typeface="Arial" pitchFamily="34" charset="0"/>
                <a:cs typeface="Arial" pitchFamily="34" charset="0"/>
              </a:defRPr>
            </a:lvl2pPr>
            <a:lvl3pPr>
              <a:defRPr sz="750">
                <a:solidFill>
                  <a:schemeClr val="bg1"/>
                </a:solidFill>
                <a:latin typeface="Arial" pitchFamily="34" charset="0"/>
                <a:cs typeface="Arial" pitchFamily="34" charset="0"/>
              </a:defRPr>
            </a:lvl3pPr>
            <a:lvl4pPr>
              <a:defRPr sz="750">
                <a:solidFill>
                  <a:schemeClr val="bg1"/>
                </a:solidFill>
                <a:latin typeface="Arial" pitchFamily="34" charset="0"/>
                <a:cs typeface="Arial" pitchFamily="34" charset="0"/>
              </a:defRPr>
            </a:lvl4pPr>
            <a:lvl5pPr>
              <a:defRPr sz="750">
                <a:solidFill>
                  <a:schemeClr val="bg1"/>
                </a:solidFill>
                <a:latin typeface="Arial" pitchFamily="34" charset="0"/>
                <a:cs typeface="Arial" pitchFamily="34" charset="0"/>
              </a:defRPr>
            </a:lvl5pPr>
          </a:lstStyle>
          <a:p>
            <a:pPr lvl="0"/>
            <a:r>
              <a:rPr lang="en-GB" noProof="0" dirty="0" err="1"/>
              <a:t>www.pwc.com</a:t>
            </a:r>
            <a:endParaRPr lang="en-GB" noProof="0" dirty="0"/>
          </a:p>
        </p:txBody>
      </p:sp>
    </p:spTree>
    <p:extLst>
      <p:ext uri="{BB962C8B-B14F-4D97-AF65-F5344CB8AC3E}">
        <p14:creationId xmlns:p14="http://schemas.microsoft.com/office/powerpoint/2010/main" val="2338964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646378" y="1008530"/>
            <a:ext cx="10896071" cy="806824"/>
          </a:xfrm>
          <a:prstGeom prst="rect">
            <a:avLst/>
          </a:prstGeom>
        </p:spPr>
        <p:txBody>
          <a:bodyPr vert="horz" lIns="0" tIns="0" rIns="0" bIns="0" rtlCol="0" anchor="t" anchorCtr="0">
            <a:noAutofit/>
          </a:bodyPr>
          <a:lstStyle/>
          <a:p>
            <a:r>
              <a:rPr lang="en-GB" noProof="0"/>
              <a:t>Click to edit Master title style</a:t>
            </a:r>
            <a:endParaRPr lang="en-GB" noProof="0" dirty="0"/>
          </a:p>
        </p:txBody>
      </p:sp>
      <p:sp>
        <p:nvSpPr>
          <p:cNvPr id="19" name="Content Placeholder 18"/>
          <p:cNvSpPr>
            <a:spLocks noGrp="1"/>
          </p:cNvSpPr>
          <p:nvPr>
            <p:ph sz="quarter" idx="10"/>
          </p:nvPr>
        </p:nvSpPr>
        <p:spPr>
          <a:xfrm>
            <a:off x="646377" y="1949826"/>
            <a:ext cx="10896071" cy="3899647"/>
          </a:xfrm>
          <a:prstGeom prst="rect">
            <a:avLst/>
          </a:prstGeom>
        </p:spPr>
        <p:txBody>
          <a:bodyPr/>
          <a:lstStyle>
            <a:lvl5pPr>
              <a:defRPr/>
            </a:lvl5pPr>
            <a:lvl6pPr>
              <a:defRPr/>
            </a:lvl6pPr>
            <a:lvl7pPr>
              <a:defRPr/>
            </a:lvl7pPr>
            <a:lvl8pPr>
              <a:defRPr/>
            </a:lvl8pPr>
            <a:lvl9pP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cxnSp>
        <p:nvCxnSpPr>
          <p:cNvPr id="25" name="Shape 24"/>
          <p:cNvCxnSpPr/>
          <p:nvPr/>
        </p:nvCxnSpPr>
        <p:spPr>
          <a:xfrm flipV="1">
            <a:off x="461701" y="941296"/>
            <a:ext cx="11080752" cy="153295"/>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9510978" y="6387355"/>
            <a:ext cx="2031471" cy="134471"/>
          </a:xfrm>
          <a:prstGeom prst="rect">
            <a:avLst/>
          </a:prstGeom>
        </p:spPr>
        <p:txBody>
          <a:bodyPr lIns="0" tIns="0" rIns="0" bIns="0" anchor="t" anchorCtr="0">
            <a:noAutofit/>
          </a:bodyPr>
          <a:lstStyle>
            <a:lvl1pPr algn="r">
              <a:defRPr sz="855">
                <a:solidFill>
                  <a:schemeClr val="tx1"/>
                </a:solidFill>
                <a:latin typeface="Arial" pitchFamily="34" charset="0"/>
                <a:cs typeface="Arial" pitchFamily="34" charset="0"/>
              </a:defRPr>
            </a:lvl1pPr>
          </a:lstStyle>
          <a:p>
            <a:fld id="{FEBD7F86-1881-4698-8703-FB80B0800997}" type="slidenum">
              <a:rPr lang="en-GB" smtClean="0">
                <a:solidFill>
                  <a:srgbClr val="16181A"/>
                </a:solidFill>
              </a:rPr>
              <a:pPr/>
              <a:t>‹#›</a:t>
            </a:fld>
            <a:endParaRPr lang="en-GB" dirty="0">
              <a:solidFill>
                <a:srgbClr val="16181A"/>
              </a:solidFill>
            </a:endParaRPr>
          </a:p>
        </p:txBody>
      </p:sp>
      <p:sp>
        <p:nvSpPr>
          <p:cNvPr id="9" name="PwCFirm"/>
          <p:cNvSpPr txBox="1"/>
          <p:nvPr userDrawn="1"/>
        </p:nvSpPr>
        <p:spPr>
          <a:xfrm>
            <a:off x="646377" y="6387355"/>
            <a:ext cx="3508905" cy="134471"/>
          </a:xfrm>
          <a:prstGeom prst="rect">
            <a:avLst/>
          </a:prstGeom>
          <a:noFill/>
        </p:spPr>
        <p:txBody>
          <a:bodyPr vert="horz" wrap="square" lIns="0" tIns="0" rIns="0" bIns="0" rtlCol="0" anchor="t" anchorCtr="0">
            <a:noAutofit/>
          </a:bodyPr>
          <a:lstStyle/>
          <a:p>
            <a:r>
              <a:rPr lang="en-GB" sz="855" dirty="0">
                <a:solidFill>
                  <a:srgbClr val="16181A"/>
                </a:solidFill>
                <a:cs typeface="Arial" pitchFamily="34" charset="0"/>
              </a:rPr>
              <a:t>PwC  |  January 2014</a:t>
            </a:r>
          </a:p>
        </p:txBody>
      </p:sp>
    </p:spTree>
    <p:extLst>
      <p:ext uri="{BB962C8B-B14F-4D97-AF65-F5344CB8AC3E}">
        <p14:creationId xmlns:p14="http://schemas.microsoft.com/office/powerpoint/2010/main" val="2854729881"/>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1" y="1600200"/>
            <a:ext cx="10969943" cy="4853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PEPFAR 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41868" y="6021289"/>
            <a:ext cx="2159000" cy="586369"/>
          </a:xfrm>
          <a:prstGeom prst="rect">
            <a:avLst/>
          </a:prstGeom>
        </p:spPr>
      </p:pic>
      <p:sp>
        <p:nvSpPr>
          <p:cNvPr id="8" name="Rectangle 7"/>
          <p:cNvSpPr/>
          <p:nvPr userDrawn="1"/>
        </p:nvSpPr>
        <p:spPr>
          <a:xfrm>
            <a:off x="335273" y="188640"/>
            <a:ext cx="11614265" cy="6480720"/>
          </a:xfrm>
          <a:prstGeom prst="rect">
            <a:avLst/>
          </a:prstGeom>
          <a:noFill/>
          <a:ln w="381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Content Placeholder 9"/>
          <p:cNvSpPr>
            <a:spLocks noGrp="1"/>
          </p:cNvSpPr>
          <p:nvPr>
            <p:ph sz="quarter" idx="10" hasCustomPrompt="1"/>
          </p:nvPr>
        </p:nvSpPr>
        <p:spPr>
          <a:xfrm>
            <a:off x="334346" y="6381750"/>
            <a:ext cx="2304450" cy="287338"/>
          </a:xfrm>
        </p:spPr>
        <p:txBody>
          <a:bodyPr>
            <a:noAutofit/>
          </a:bodyPr>
          <a:lstStyle>
            <a:lvl1pPr marL="0" indent="0">
              <a:buNone/>
              <a:defRPr sz="1200" i="1"/>
            </a:lvl1pPr>
          </a:lstStyle>
          <a:p>
            <a:pPr lvl="0"/>
            <a:r>
              <a:rPr lang="en-US" i="1" dirty="0"/>
              <a:t>Source:</a:t>
            </a:r>
            <a:endParaRPr lang="en-US" dirty="0"/>
          </a:p>
        </p:txBody>
      </p:sp>
    </p:spTree>
    <p:extLst>
      <p:ext uri="{BB962C8B-B14F-4D97-AF65-F5344CB8AC3E}">
        <p14:creationId xmlns:p14="http://schemas.microsoft.com/office/powerpoint/2010/main" val="7295124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Option 1">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Rectangle 11"/>
          <p:cNvSpPr/>
          <p:nvPr/>
        </p:nvSpPr>
        <p:spPr>
          <a:xfrm>
            <a:off x="-21517" y="-19050"/>
            <a:ext cx="12239612" cy="6877050"/>
          </a:xfrm>
          <a:prstGeom prst="rect">
            <a:avLst/>
          </a:prstGeom>
          <a:blipFill dpi="0" rotWithShape="1">
            <a:blip r:embed="rId3" cstate="print">
              <a:alphaModFix amt="16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14"/>
          <p:cNvSpPr/>
          <p:nvPr/>
        </p:nvSpPr>
        <p:spPr>
          <a:xfrm>
            <a:off x="4535729" y="-19049"/>
            <a:ext cx="7653097" cy="6877050"/>
          </a:xfrm>
          <a:prstGeom prst="rect">
            <a:avLst/>
          </a:prstGeom>
          <a:blipFill dpi="0" rotWithShape="1">
            <a:blip r:embed="rId4" cstate="print">
              <a:alphaModFix amt="56000"/>
            </a:blip>
            <a:srcRect/>
            <a:stretch>
              <a:fillRect l="5" t="-12466" r="-19454"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 Placeholder 21"/>
          <p:cNvSpPr>
            <a:spLocks noGrp="1"/>
          </p:cNvSpPr>
          <p:nvPr>
            <p:ph type="body" sz="quarter" idx="10"/>
          </p:nvPr>
        </p:nvSpPr>
        <p:spPr>
          <a:xfrm>
            <a:off x="288685" y="4269791"/>
            <a:ext cx="11263701" cy="369332"/>
          </a:xfrm>
          <a:prstGeom prst="rect">
            <a:avLst/>
          </a:prstGeom>
        </p:spPr>
        <p:txBody>
          <a:bodyPr anchor="ctr" anchorCtr="0">
            <a:spAutoFit/>
          </a:bodyPr>
          <a:lstStyle>
            <a:lvl1pPr marL="0" indent="0" algn="l">
              <a:buNone/>
              <a:defRPr sz="2000">
                <a:solidFill>
                  <a:schemeClr val="bg1"/>
                </a:solidFill>
                <a:latin typeface="+mj-lt"/>
              </a:defRPr>
            </a:lvl1pPr>
          </a:lstStyle>
          <a:p>
            <a:pPr lvl="0"/>
            <a:r>
              <a:rPr lang="en-US"/>
              <a:t>Click to edit Master text styles</a:t>
            </a:r>
          </a:p>
        </p:txBody>
      </p:sp>
      <p:sp>
        <p:nvSpPr>
          <p:cNvPr id="9" name="Title 16"/>
          <p:cNvSpPr>
            <a:spLocks noGrp="1"/>
          </p:cNvSpPr>
          <p:nvPr>
            <p:ph type="title"/>
          </p:nvPr>
        </p:nvSpPr>
        <p:spPr>
          <a:xfrm>
            <a:off x="288684" y="2642464"/>
            <a:ext cx="11595421" cy="1573072"/>
          </a:xfrm>
          <a:prstGeom prst="rect">
            <a:avLst/>
          </a:prstGeom>
        </p:spPr>
        <p:txBody>
          <a:bodyPr anchor="ctr" anchorCtr="0">
            <a:noAutofit/>
          </a:bodyPr>
          <a:lstStyle>
            <a:lvl1pPr algn="l">
              <a:defRPr sz="5400">
                <a:solidFill>
                  <a:schemeClr val="bg1"/>
                </a:solidFill>
                <a:latin typeface="+mj-lt"/>
              </a:defRPr>
            </a:lvl1pPr>
          </a:lstStyle>
          <a:p>
            <a:r>
              <a:rPr lang="en-US"/>
              <a:t>Click to edit Master title style</a:t>
            </a:r>
            <a:endParaRPr lang="en-US" dirty="0"/>
          </a:p>
        </p:txBody>
      </p:sp>
      <p:pic>
        <p:nvPicPr>
          <p:cNvPr id="11" name="Picture 10" descr="PEPFAR-Logo-Color-Tagline-Transparent-White.gif"/>
          <p:cNvPicPr>
            <a:picLocks noChangeAspect="1"/>
          </p:cNvPicPr>
          <p:nvPr/>
        </p:nvPicPr>
        <p:blipFill>
          <a:blip r:embed="rId5" cstate="print"/>
          <a:stretch>
            <a:fillRect/>
          </a:stretch>
        </p:blipFill>
        <p:spPr>
          <a:xfrm>
            <a:off x="288684" y="228603"/>
            <a:ext cx="4247044" cy="1153467"/>
          </a:xfrm>
          <a:prstGeom prst="rect">
            <a:avLst/>
          </a:prstGeom>
        </p:spPr>
      </p:pic>
    </p:spTree>
    <p:extLst>
      <p:ext uri="{BB962C8B-B14F-4D97-AF65-F5344CB8AC3E}">
        <p14:creationId xmlns:p14="http://schemas.microsoft.com/office/powerpoint/2010/main" val="296450699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684820"/>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 Strategic Objective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703073520"/>
              </p:ext>
            </p:extLst>
          </p:nvPr>
        </p:nvGraphicFramePr>
        <p:xfrm>
          <a:off x="-9990" y="2589704"/>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Strategic Objectives</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T w="38100" cap="flat" cmpd="sng" algn="ctr">
                      <a:solidFill>
                        <a:schemeClr val="bg1"/>
                      </a:solidFill>
                      <a:prstDash val="solid"/>
                      <a:round/>
                      <a:headEnd type="none" w="med" len="med"/>
                      <a:tailEnd type="none" w="med" len="med"/>
                    </a:lnT>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Cross-Cutting</a:t>
                      </a:r>
                    </a:p>
                  </a:txBody>
                  <a:tcPr marL="121888" marR="121888" anchor="c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CODB</a:t>
                      </a:r>
                    </a:p>
                  </a:txBody>
                  <a:tcPr marL="121888" marR="121888" anchor="ctr">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SO Narrative</a:t>
                      </a:r>
                    </a:p>
                  </a:txBody>
                  <a:tcPr marL="121888" marR="121888" anchor="ctr">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8" name="Rectangle 7"/>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2908366239"/>
              </p:ext>
            </p:extLst>
          </p:nvPr>
        </p:nvGraphicFramePr>
        <p:xfrm>
          <a:off x="-9990" y="2122979"/>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Strategic Objectives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T>
                      <a:noFill/>
                    </a:lnT>
                    <a:lnB>
                      <a:noFill/>
                    </a:lnB>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T>
                      <a:noFill/>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B>
                      <a:noFill/>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SO Narrative</a:t>
                      </a:r>
                    </a:p>
                  </a:txBody>
                  <a:tcPr marL="121888" marR="121888" anchor="ct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no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10" name="Rectangle 9"/>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1"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753397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715312"/>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590929"/>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7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4813211"/>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8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955459"/>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9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0416924"/>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0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7774872"/>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1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469118"/>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2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155272"/>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3_Content Red Header">
    <p:spTree>
      <p:nvGrpSpPr>
        <p:cNvPr id="1" name=""/>
        <p:cNvGrpSpPr/>
        <p:nvPr/>
      </p:nvGrpSpPr>
      <p:grpSpPr>
        <a:xfrm>
          <a:off x="0" y="0"/>
          <a:ext cx="0" cy="0"/>
          <a:chOff x="0" y="0"/>
          <a:chExt cx="0" cy="0"/>
        </a:xfrm>
      </p:grpSpPr>
      <p:sp>
        <p:nvSpPr>
          <p:cNvPr id="8" name="Rectangle 7"/>
          <p:cNvSpPr/>
          <p:nvPr/>
        </p:nvSpPr>
        <p:spPr>
          <a:xfrm>
            <a:off x="0" y="-2"/>
            <a:ext cx="12188825"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875" y="6360622"/>
            <a:ext cx="1548758" cy="421178"/>
          </a:xfrm>
          <a:prstGeom prst="rect">
            <a:avLst/>
          </a:prstGeom>
        </p:spPr>
      </p:pic>
      <p:sp>
        <p:nvSpPr>
          <p:cNvPr id="4" name="Text Placeholder 3"/>
          <p:cNvSpPr>
            <a:spLocks noGrp="1"/>
          </p:cNvSpPr>
          <p:nvPr>
            <p:ph type="body" sz="quarter" idx="15"/>
          </p:nvPr>
        </p:nvSpPr>
        <p:spPr>
          <a:xfrm>
            <a:off x="1892642" y="6499276"/>
            <a:ext cx="9602360" cy="172328"/>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a:t>Click to edit Master text styles</a:t>
            </a:r>
          </a:p>
        </p:txBody>
      </p:sp>
      <p:sp>
        <p:nvSpPr>
          <p:cNvPr id="11" name="Slide Number Placeholder 5"/>
          <p:cNvSpPr txBox="1">
            <a:spLocks/>
          </p:cNvSpPr>
          <p:nvPr/>
        </p:nvSpPr>
        <p:spPr>
          <a:xfrm>
            <a:off x="11419010" y="6398558"/>
            <a:ext cx="588155"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rgbClr val="FFF39D">
                    <a:lumMod val="25000"/>
                  </a:srgbClr>
                </a:solidFill>
              </a:rPr>
              <a:pPr/>
              <a:t>‹#›</a:t>
            </a:fld>
            <a:endParaRPr lang="en-US" dirty="0">
              <a:solidFill>
                <a:srgbClr val="FFF39D">
                  <a:lumMod val="25000"/>
                </a:srgbClr>
              </a:solidFill>
            </a:endParaRPr>
          </a:p>
        </p:txBody>
      </p:sp>
      <p:sp>
        <p:nvSpPr>
          <p:cNvPr id="12" name="Text Placeholder 13"/>
          <p:cNvSpPr>
            <a:spLocks noGrp="1"/>
          </p:cNvSpPr>
          <p:nvPr>
            <p:ph type="body" sz="quarter" idx="14"/>
          </p:nvPr>
        </p:nvSpPr>
        <p:spPr>
          <a:xfrm>
            <a:off x="267465" y="958048"/>
            <a:ext cx="11611125" cy="1918474"/>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915730"/>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7"/>
            <a:ext cx="10512862"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7982" y="6356353"/>
            <a:ext cx="2742486" cy="365125"/>
          </a:xfrm>
          <a:prstGeom prst="rect">
            <a:avLst/>
          </a:prstGeom>
        </p:spPr>
        <p:txBody>
          <a:bodyPr/>
          <a:lstStyle/>
          <a:p>
            <a:fld id="{5406EF81-9AF6-4468-BC8C-A36A8953C7BD}" type="datetimeFigureOut">
              <a:rPr lang="en-US" smtClean="0"/>
              <a:pPr/>
              <a:t>7/24/2019</a:t>
            </a:fld>
            <a:endParaRPr lang="en-US" dirty="0"/>
          </a:p>
        </p:txBody>
      </p:sp>
      <p:sp>
        <p:nvSpPr>
          <p:cNvPr id="4" name="Footer Placeholder 3"/>
          <p:cNvSpPr>
            <a:spLocks noGrp="1"/>
          </p:cNvSpPr>
          <p:nvPr>
            <p:ph type="ftr" sz="quarter" idx="11"/>
          </p:nvPr>
        </p:nvSpPr>
        <p:spPr>
          <a:xfrm>
            <a:off x="4037549" y="6356353"/>
            <a:ext cx="4113728"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EA770F2E-19D4-4CC4-B74B-634446E4E520}" type="slidenum">
              <a:rPr lang="en-US" smtClean="0"/>
              <a:pPr/>
              <a:t>‹#›</a:t>
            </a:fld>
            <a:endParaRPr lang="en-US" dirty="0"/>
          </a:p>
        </p:txBody>
      </p:sp>
    </p:spTree>
    <p:extLst>
      <p:ext uri="{BB962C8B-B14F-4D97-AF65-F5344CB8AC3E}">
        <p14:creationId xmlns:p14="http://schemas.microsoft.com/office/powerpoint/2010/main" val="2019130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 - Planning Level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694617451"/>
              </p:ext>
            </p:extLst>
          </p:nvPr>
        </p:nvGraphicFramePr>
        <p:xfrm>
          <a:off x="-9990" y="2530329"/>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Planning Levels</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Cross-Cutting</a:t>
                      </a:r>
                    </a:p>
                  </a:txBody>
                  <a:tcPr marL="121888" marR="121888" anchor="ctr">
                    <a:lnT w="38100" cap="flat" cmpd="sng" algn="ctr">
                      <a:solidFill>
                        <a:schemeClr val="bg1"/>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CODB</a:t>
                      </a:r>
                    </a:p>
                  </a:txBody>
                  <a:tcPr marL="121888" marR="121888" anchor="ctr">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SO Narrative</a:t>
                      </a:r>
                    </a:p>
                  </a:txBody>
                  <a:tcPr marL="121888" marR="121888" anchor="ctr">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2004802267"/>
              </p:ext>
            </p:extLst>
          </p:nvPr>
        </p:nvGraphicFramePr>
        <p:xfrm>
          <a:off x="-9990" y="2065829"/>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Planning Levels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T w="38100" cap="flat" cmpd="sng" algn="ctr">
                      <a:no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B>
                      <a:noFill/>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SO Narrative</a:t>
                      </a:r>
                    </a:p>
                  </a:txBody>
                  <a:tcPr marL="121888" marR="121888" anchor="ct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no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1187756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Slide - Text">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7982" y="1536700"/>
            <a:ext cx="10512862" cy="47879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3"/>
          <p:cNvSpPr>
            <a:spLocks noGrp="1"/>
          </p:cNvSpPr>
          <p:nvPr>
            <p:ph type="title"/>
          </p:nvPr>
        </p:nvSpPr>
        <p:spPr>
          <a:xfrm>
            <a:off x="837982" y="365126"/>
            <a:ext cx="10512862" cy="1044575"/>
          </a:xfrm>
          <a:prstGeom prst="rect">
            <a:avLst/>
          </a:prstGeom>
        </p:spPr>
        <p:txBody>
          <a:bodyPr/>
          <a:lstStyle/>
          <a:p>
            <a:r>
              <a:rPr lang="en-US"/>
              <a:t>Click to edit Master title style</a:t>
            </a:r>
            <a:endParaRPr lang="en-ZA"/>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02" y="5676300"/>
            <a:ext cx="2699835" cy="1296601"/>
          </a:xfrm>
          <a:prstGeom prst="rect">
            <a:avLst/>
          </a:prstGeom>
        </p:spPr>
      </p:pic>
    </p:spTree>
    <p:extLst>
      <p:ext uri="{BB962C8B-B14F-4D97-AF65-F5344CB8AC3E}">
        <p14:creationId xmlns:p14="http://schemas.microsoft.com/office/powerpoint/2010/main" val="9892632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37982" y="1574800"/>
            <a:ext cx="10512862" cy="47498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Title 4"/>
          <p:cNvSpPr>
            <a:spLocks noGrp="1"/>
          </p:cNvSpPr>
          <p:nvPr>
            <p:ph type="title"/>
          </p:nvPr>
        </p:nvSpPr>
        <p:spPr>
          <a:xfrm>
            <a:off x="837982" y="365126"/>
            <a:ext cx="10512862" cy="1031875"/>
          </a:xfrm>
          <a:prstGeom prst="rect">
            <a:avLst/>
          </a:prstGeom>
        </p:spPr>
        <p:txBody>
          <a:bodyPr/>
          <a:lstStyle/>
          <a:p>
            <a:r>
              <a:rPr lang="en-US"/>
              <a:t>Click to edit Master title style</a:t>
            </a:r>
            <a:endParaRPr lang="en-ZA"/>
          </a:p>
        </p:txBody>
      </p:sp>
    </p:spTree>
    <p:extLst>
      <p:ext uri="{BB962C8B-B14F-4D97-AF65-F5344CB8AC3E}">
        <p14:creationId xmlns:p14="http://schemas.microsoft.com/office/powerpoint/2010/main" val="7614510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441" y="1600201"/>
            <a:ext cx="10969943"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algn="ctr" defTabSz="405318"/>
            <a:endParaRPr lang="en-US" sz="2500" kern="0" dirty="0">
              <a:solidFill>
                <a:prstClr val="black">
                  <a:tint val="75000"/>
                </a:prstClr>
              </a:solidFill>
              <a:sym typeface="Helvetica Light"/>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algn="ctr" defTabSz="405318"/>
            <a:endParaRPr lang="en-US" sz="2500" kern="0" dirty="0">
              <a:solidFill>
                <a:prstClr val="black">
                  <a:tint val="75000"/>
                </a:prstClr>
              </a:solidFill>
              <a:sym typeface="Helvetica Light"/>
            </a:endParaRPr>
          </a:p>
        </p:txBody>
      </p:sp>
      <p:sp>
        <p:nvSpPr>
          <p:cNvPr id="6" name="Slide Number Placeholder 5"/>
          <p:cNvSpPr>
            <a:spLocks noGrp="1"/>
          </p:cNvSpPr>
          <p:nvPr>
            <p:ph type="sldNum" sz="quarter" idx="12"/>
          </p:nvPr>
        </p:nvSpPr>
        <p:spPr>
          <a:xfrm>
            <a:off x="8735325" y="6356351"/>
            <a:ext cx="2019988" cy="365125"/>
          </a:xfrm>
          <a:prstGeom prst="rect">
            <a:avLst/>
          </a:prstGeom>
        </p:spPr>
        <p:txBody>
          <a:bodyPr/>
          <a:lstStyle/>
          <a:p>
            <a:pPr algn="ctr" defTabSz="405318"/>
            <a:fld id="{2EEED061-6565-FE47-8E6F-B1C3C9F38C3D}" type="slidenum">
              <a:rPr lang="en-US" sz="2500" kern="0">
                <a:solidFill>
                  <a:prstClr val="black">
                    <a:tint val="75000"/>
                  </a:prstClr>
                </a:solidFill>
                <a:sym typeface="Helvetica Light"/>
              </a:rPr>
              <a:pPr algn="ctr" defTabSz="405318"/>
              <a:t>‹#›</a:t>
            </a:fld>
            <a:endParaRPr lang="en-US" sz="2500" kern="0" dirty="0">
              <a:solidFill>
                <a:prstClr val="black">
                  <a:tint val="75000"/>
                </a:prstClr>
              </a:solidFill>
              <a:sym typeface="Helvetica Light"/>
            </a:endParaRPr>
          </a:p>
        </p:txBody>
      </p:sp>
      <p:pic>
        <p:nvPicPr>
          <p:cNvPr id="7" name="Picture 6"/>
          <p:cNvPicPr>
            <a:picLocks noChangeAspect="1"/>
          </p:cNvPicPr>
          <p:nvPr userDrawn="1"/>
        </p:nvPicPr>
        <p:blipFill>
          <a:blip r:embed="rId2" cstate="print"/>
          <a:stretch>
            <a:fillRect/>
          </a:stretch>
        </p:blipFill>
        <p:spPr>
          <a:xfrm>
            <a:off x="10919156" y="5900738"/>
            <a:ext cx="1049593" cy="787400"/>
          </a:xfrm>
          <a:prstGeom prst="rect">
            <a:avLst/>
          </a:prstGeom>
        </p:spPr>
      </p:pic>
    </p:spTree>
    <p:extLst>
      <p:ext uri="{BB962C8B-B14F-4D97-AF65-F5344CB8AC3E}">
        <p14:creationId xmlns:p14="http://schemas.microsoft.com/office/powerpoint/2010/main" val="42722177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8140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14702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37553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0027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356351"/>
            <a:ext cx="2844059" cy="365125"/>
          </a:xfrm>
          <a:prstGeom prst="rect">
            <a:avLst/>
          </a:prstGeom>
        </p:spPr>
        <p:txBody>
          <a:bodyPr/>
          <a:lstStyle/>
          <a:p>
            <a:pPr algn="ctr" defTabSz="405318"/>
            <a:endParaRPr lang="en-US" sz="2500" kern="0" dirty="0">
              <a:solidFill>
                <a:prstClr val="black">
                  <a:tint val="75000"/>
                </a:prstClr>
              </a:solidFill>
              <a:sym typeface="Helvetica Light"/>
            </a:endParaRPr>
          </a:p>
        </p:txBody>
      </p:sp>
      <p:sp>
        <p:nvSpPr>
          <p:cNvPr id="3" name="Footer Placeholder 2"/>
          <p:cNvSpPr>
            <a:spLocks noGrp="1"/>
          </p:cNvSpPr>
          <p:nvPr>
            <p:ph type="ftr" sz="quarter" idx="11"/>
          </p:nvPr>
        </p:nvSpPr>
        <p:spPr>
          <a:xfrm>
            <a:off x="4164515" y="6356351"/>
            <a:ext cx="3859795" cy="365125"/>
          </a:xfrm>
          <a:prstGeom prst="rect">
            <a:avLst/>
          </a:prstGeom>
        </p:spPr>
        <p:txBody>
          <a:bodyPr/>
          <a:lstStyle/>
          <a:p>
            <a:pPr algn="ctr" defTabSz="405318"/>
            <a:endParaRPr lang="en-US" sz="2500" kern="0" dirty="0">
              <a:solidFill>
                <a:prstClr val="black">
                  <a:tint val="75000"/>
                </a:prstClr>
              </a:solidFill>
              <a:sym typeface="Helvetica Light"/>
            </a:endParaRPr>
          </a:p>
        </p:txBody>
      </p:sp>
      <p:sp>
        <p:nvSpPr>
          <p:cNvPr id="4" name="Slide Number Placeholder 3"/>
          <p:cNvSpPr>
            <a:spLocks noGrp="1"/>
          </p:cNvSpPr>
          <p:nvPr>
            <p:ph type="sldNum" sz="quarter" idx="12"/>
          </p:nvPr>
        </p:nvSpPr>
        <p:spPr>
          <a:xfrm>
            <a:off x="8735325" y="6356351"/>
            <a:ext cx="2019988" cy="365125"/>
          </a:xfrm>
          <a:prstGeom prst="rect">
            <a:avLst/>
          </a:prstGeom>
        </p:spPr>
        <p:txBody>
          <a:bodyPr/>
          <a:lstStyle/>
          <a:p>
            <a:pPr algn="ctr" defTabSz="405318"/>
            <a:fld id="{2EEED061-6565-FE47-8E6F-B1C3C9F38C3D}" type="slidenum">
              <a:rPr lang="en-US" sz="2500" kern="0">
                <a:solidFill>
                  <a:prstClr val="black">
                    <a:tint val="75000"/>
                  </a:prstClr>
                </a:solidFill>
                <a:sym typeface="Helvetica Light"/>
              </a:rPr>
              <a:pPr algn="ctr" defTabSz="405318"/>
              <a:t>‹#›</a:t>
            </a:fld>
            <a:endParaRPr lang="en-US" sz="2500" kern="0" dirty="0">
              <a:solidFill>
                <a:prstClr val="black">
                  <a:tint val="75000"/>
                </a:prstClr>
              </a:solidFill>
              <a:sym typeface="Helvetica Light"/>
            </a:endParaRPr>
          </a:p>
        </p:txBody>
      </p:sp>
      <p:pic>
        <p:nvPicPr>
          <p:cNvPr id="6" name="Picture 5"/>
          <p:cNvPicPr>
            <a:picLocks noChangeAspect="1"/>
          </p:cNvPicPr>
          <p:nvPr userDrawn="1"/>
        </p:nvPicPr>
        <p:blipFill>
          <a:blip r:embed="rId2" cstate="print"/>
          <a:stretch>
            <a:fillRect/>
          </a:stretch>
        </p:blipFill>
        <p:spPr>
          <a:xfrm>
            <a:off x="10919156" y="5900738"/>
            <a:ext cx="1049593" cy="787400"/>
          </a:xfrm>
          <a:prstGeom prst="rect">
            <a:avLst/>
          </a:prstGeom>
        </p:spPr>
      </p:pic>
    </p:spTree>
    <p:extLst>
      <p:ext uri="{BB962C8B-B14F-4D97-AF65-F5344CB8AC3E}">
        <p14:creationId xmlns:p14="http://schemas.microsoft.com/office/powerpoint/2010/main" val="2306140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9994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ver option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9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 - Commodities">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3312471793"/>
              </p:ext>
            </p:extLst>
          </p:nvPr>
        </p:nvGraphicFramePr>
        <p:xfrm>
          <a:off x="-9990" y="2646729"/>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Cross-Cutting</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SO Narrative</a:t>
                      </a:r>
                    </a:p>
                  </a:txBody>
                  <a:tcPr marL="121888" marR="121888" anchor="ctr">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807887322"/>
              </p:ext>
            </p:extLst>
          </p:nvPr>
        </p:nvGraphicFramePr>
        <p:xfrm>
          <a:off x="-9990" y="2189654"/>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Commodities</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T w="38100" cap="flat" cmpd="sng" algn="ctr">
                      <a:no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SO Narrative</a:t>
                      </a:r>
                    </a:p>
                  </a:txBody>
                  <a:tcPr marL="121888" marR="121888" anchor="ct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no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777318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0" y="0"/>
            <a:ext cx="12185651"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sp>
        <p:nvSpPr>
          <p:cNvPr id="11" name="Rectangle 10"/>
          <p:cNvSpPr/>
          <p:nvPr userDrawn="1"/>
        </p:nvSpPr>
        <p:spPr>
          <a:xfrm>
            <a:off x="6841191" y="-19050"/>
            <a:ext cx="5347634" cy="6877050"/>
          </a:xfrm>
          <a:prstGeom prst="rect">
            <a:avLst/>
          </a:prstGeom>
          <a:blipFill dpi="0" rotWithShape="1">
            <a:blip r:embed="rId3">
              <a:alphaModFix amt="60000"/>
            </a:blip>
            <a:srcRect/>
            <a:stretch>
              <a:fillRect l="5" t="-12466" r="-68107"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pic>
        <p:nvPicPr>
          <p:cNvPr id="12" name="Picture 11" descr="PEPFAR-Logo-Color-Tagline-Transparent-White.gif"/>
          <p:cNvPicPr>
            <a:picLocks noChangeAspect="1"/>
          </p:cNvPicPr>
          <p:nvPr userDrawn="1"/>
        </p:nvPicPr>
        <p:blipFill>
          <a:blip r:embed="rId4" cstate="print"/>
          <a:stretch>
            <a:fillRect/>
          </a:stretch>
        </p:blipFill>
        <p:spPr>
          <a:xfrm>
            <a:off x="291782" y="248601"/>
            <a:ext cx="3214091" cy="1153467"/>
          </a:xfrm>
          <a:prstGeom prst="rect">
            <a:avLst/>
          </a:prstGeom>
        </p:spPr>
      </p:pic>
      <p:sp>
        <p:nvSpPr>
          <p:cNvPr id="2" name="Title 1"/>
          <p:cNvSpPr>
            <a:spLocks noGrp="1"/>
          </p:cNvSpPr>
          <p:nvPr userDrawn="1">
            <p:ph type="ctrTitle"/>
          </p:nvPr>
        </p:nvSpPr>
        <p:spPr>
          <a:xfrm>
            <a:off x="837981" y="1900011"/>
            <a:ext cx="7408518" cy="2193925"/>
          </a:xfrm>
          <a:prstGeom prst="rect">
            <a:avLst/>
          </a:prstGeom>
          <a:noFill/>
          <a:ln>
            <a:noFill/>
          </a:ln>
        </p:spPr>
        <p:txBody>
          <a:bodyPr anchor="t" anchorCtr="0">
            <a:noAutofit/>
          </a:bodyPr>
          <a:lstStyle>
            <a:lvl1pPr algn="ctr">
              <a:defRPr sz="5998">
                <a:solidFill>
                  <a:schemeClr val="bg1"/>
                </a:solidFill>
              </a:defRPr>
            </a:lvl1pPr>
          </a:lstStyle>
          <a:p>
            <a:r>
              <a:rPr lang="en-US" dirty="0"/>
              <a:t>Click to edit Master title style</a:t>
            </a:r>
          </a:p>
        </p:txBody>
      </p:sp>
      <p:sp>
        <p:nvSpPr>
          <p:cNvPr id="3" name="Subtitle 2"/>
          <p:cNvSpPr>
            <a:spLocks noGrp="1"/>
          </p:cNvSpPr>
          <p:nvPr userDrawn="1">
            <p:ph type="subTitle" idx="1"/>
          </p:nvPr>
        </p:nvSpPr>
        <p:spPr>
          <a:xfrm>
            <a:off x="837981" y="4513489"/>
            <a:ext cx="7392985" cy="1066800"/>
          </a:xfrm>
          <a:prstGeom prst="rect">
            <a:avLst/>
          </a:prstGeom>
          <a:noFill/>
          <a:ln>
            <a:noFill/>
          </a:ln>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7" name="Rectangle 6"/>
          <p:cNvSpPr/>
          <p:nvPr userDrawn="1"/>
        </p:nvSpPr>
        <p:spPr>
          <a:xfrm>
            <a:off x="1494034" y="1650668"/>
            <a:ext cx="7128803" cy="4562475"/>
          </a:xfrm>
          <a:prstGeom prst="rect">
            <a:avLst/>
          </a:prstGeom>
          <a:blipFill dpi="0" rotWithShape="1">
            <a:blip r:embed="rId5">
              <a:alphaModFix amt="25000"/>
              <a:extLst>
                <a:ext uri="{BEBA8EAE-BF5A-486C-A8C5-ECC9F3942E4B}">
                  <a14:imgProps xmlns:a14="http://schemas.microsoft.com/office/drawing/2010/main">
                    <a14:imgLayer r:embed="rId6">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extBox 7"/>
          <p:cNvSpPr txBox="1"/>
          <p:nvPr userDrawn="1"/>
        </p:nvSpPr>
        <p:spPr>
          <a:xfrm>
            <a:off x="4791500" y="6600574"/>
            <a:ext cx="2596302" cy="230832"/>
          </a:xfrm>
          <a:prstGeom prst="rect">
            <a:avLst/>
          </a:prstGeom>
          <a:noFill/>
        </p:spPr>
        <p:txBody>
          <a:bodyPr wrap="square" rtlCol="0">
            <a:spAutoFit/>
          </a:bodyPr>
          <a:lstStyle/>
          <a:p>
            <a:pPr algn="ctr"/>
            <a:r>
              <a:rPr lang="en-US" sz="900" dirty="0">
                <a:solidFill>
                  <a:schemeClr val="bg1"/>
                </a:solidFill>
              </a:rPr>
              <a:t>Not for redistribution</a:t>
            </a:r>
          </a:p>
        </p:txBody>
      </p:sp>
    </p:spTree>
    <p:extLst>
      <p:ext uri="{BB962C8B-B14F-4D97-AF65-F5344CB8AC3E}">
        <p14:creationId xmlns:p14="http://schemas.microsoft.com/office/powerpoint/2010/main" val="39911900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2" name="Group 11"/>
          <p:cNvGrpSpPr/>
          <p:nvPr userDrawn="1"/>
        </p:nvGrpSpPr>
        <p:grpSpPr>
          <a:xfrm>
            <a:off x="-47600" y="-19050"/>
            <a:ext cx="12236426" cy="6877050"/>
            <a:chOff x="-47613" y="-19050"/>
            <a:chExt cx="12239613" cy="6877050"/>
          </a:xfrm>
        </p:grpSpPr>
        <p:sp>
          <p:nvSpPr>
            <p:cNvPr id="13" name="Rectangle 12"/>
            <p:cNvSpPr/>
            <p:nvPr userDrawn="1"/>
          </p:nvSpPr>
          <p:spPr>
            <a:xfrm>
              <a:off x="0"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sp>
          <p:nvSpPr>
            <p:cNvPr id="14" name="Rectangle 13"/>
            <p:cNvSpPr/>
            <p:nvPr userDrawn="1"/>
          </p:nvSpPr>
          <p:spPr>
            <a:xfrm>
              <a:off x="6842973" y="-19050"/>
              <a:ext cx="5349027" cy="6877050"/>
            </a:xfrm>
            <a:prstGeom prst="rect">
              <a:avLst/>
            </a:prstGeom>
            <a:blipFill dpi="0" rotWithShape="1">
              <a:blip r:embed="rId3">
                <a:alphaModFix amt="60000"/>
              </a:blip>
              <a:srcRect/>
              <a:stretch>
                <a:fillRect l="5" t="-12466" r="-68107"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pic>
          <p:nvPicPr>
            <p:cNvPr id="15" name="Picture 14" descr="PEPFAR-Logo-Color-Tagline-Transparent-White.gif"/>
            <p:cNvPicPr>
              <a:picLocks noChangeAspect="1"/>
            </p:cNvPicPr>
            <p:nvPr userDrawn="1"/>
          </p:nvPicPr>
          <p:blipFill>
            <a:blip r:embed="rId4" cstate="print"/>
            <a:stretch>
              <a:fillRect/>
            </a:stretch>
          </p:blipFill>
          <p:spPr>
            <a:xfrm>
              <a:off x="291858" y="248600"/>
              <a:ext cx="3214928" cy="1153467"/>
            </a:xfrm>
            <a:prstGeom prst="rect">
              <a:avLst/>
            </a:prstGeom>
          </p:spPr>
        </p:pic>
        <p:sp>
          <p:nvSpPr>
            <p:cNvPr id="16" name="Rectangle 15"/>
            <p:cNvSpPr/>
            <p:nvPr userDrawn="1"/>
          </p:nvSpPr>
          <p:spPr>
            <a:xfrm>
              <a:off x="-47613" y="-19050"/>
              <a:ext cx="12239612" cy="6877050"/>
            </a:xfrm>
            <a:prstGeom prst="rect">
              <a:avLst/>
            </a:prstGeom>
            <a:blipFill dpi="0" rotWithShape="1">
              <a:blip r:embed="rId5">
                <a:alphaModFix amt="16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grpSp>
      <p:sp>
        <p:nvSpPr>
          <p:cNvPr id="3" name="Text Placeholder 2"/>
          <p:cNvSpPr>
            <a:spLocks noGrp="1"/>
          </p:cNvSpPr>
          <p:nvPr>
            <p:ph type="body" idx="1"/>
          </p:nvPr>
        </p:nvSpPr>
        <p:spPr>
          <a:xfrm>
            <a:off x="825284" y="4903240"/>
            <a:ext cx="8135407" cy="1500187"/>
          </a:xfrm>
          <a:prstGeom prst="rect">
            <a:avLst/>
          </a:prstGeom>
        </p:spPr>
        <p:txBody>
          <a:bodyPr anchor="b" anchorCtr="0"/>
          <a:lstStyle>
            <a:lvl1pPr marL="0" indent="0" algn="ctr">
              <a:buNone/>
              <a:defRPr sz="2399">
                <a:solidFill>
                  <a:schemeClr val="bg1"/>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11" name="Title 1"/>
          <p:cNvSpPr txBox="1">
            <a:spLocks/>
          </p:cNvSpPr>
          <p:nvPr userDrawn="1"/>
        </p:nvSpPr>
        <p:spPr>
          <a:xfrm>
            <a:off x="825285" y="1993107"/>
            <a:ext cx="8138581" cy="2852737"/>
          </a:xfrm>
          <a:prstGeom prst="rect">
            <a:avLst/>
          </a:prstGeom>
        </p:spPr>
        <p:txBody>
          <a:bodyPr vert="horz" lIns="91416" tIns="45708" rIns="91416" bIns="45708" rtlCol="0" anchor="t" anchorCtr="0">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5998" dirty="0">
                <a:solidFill>
                  <a:schemeClr val="bg1"/>
                </a:solidFill>
              </a:rPr>
              <a:t>Click to edit Master title style</a:t>
            </a:r>
          </a:p>
        </p:txBody>
      </p:sp>
      <p:sp>
        <p:nvSpPr>
          <p:cNvPr id="6" name="Slide Number Placeholder 5"/>
          <p:cNvSpPr>
            <a:spLocks noGrp="1"/>
          </p:cNvSpPr>
          <p:nvPr>
            <p:ph type="sldNum" sz="quarter" idx="12"/>
          </p:nvPr>
        </p:nvSpPr>
        <p:spPr>
          <a:xfrm>
            <a:off x="11769024" y="6599542"/>
            <a:ext cx="419801" cy="258459"/>
          </a:xfrm>
          <a:prstGeom prst="rect">
            <a:avLst/>
          </a:prstGeom>
        </p:spPr>
        <p:txBody>
          <a:bodyPr/>
          <a:lstStyle>
            <a:lvl1pPr algn="ctr">
              <a:defRPr sz="1200"/>
            </a:lvl1pPr>
          </a:lstStyle>
          <a:p>
            <a:fld id="{C5189995-C701-4060-B7EC-740F4D712D36}" type="slidenum">
              <a:rPr lang="en-US" smtClean="0"/>
              <a:pPr/>
              <a:t>‹#›</a:t>
            </a:fld>
            <a:endParaRPr lang="en-US"/>
          </a:p>
        </p:txBody>
      </p:sp>
      <p:sp>
        <p:nvSpPr>
          <p:cNvPr id="10" name="TextBox 9"/>
          <p:cNvSpPr txBox="1"/>
          <p:nvPr userDrawn="1"/>
        </p:nvSpPr>
        <p:spPr>
          <a:xfrm>
            <a:off x="4791500" y="6600574"/>
            <a:ext cx="2596302" cy="230832"/>
          </a:xfrm>
          <a:prstGeom prst="rect">
            <a:avLst/>
          </a:prstGeom>
          <a:noFill/>
        </p:spPr>
        <p:txBody>
          <a:bodyPr wrap="square" rtlCol="0">
            <a:spAutoFit/>
          </a:bodyPr>
          <a:lstStyle/>
          <a:p>
            <a:pPr algn="ctr"/>
            <a:r>
              <a:rPr lang="en-US" sz="900" dirty="0">
                <a:solidFill>
                  <a:schemeClr val="bg1"/>
                </a:solidFill>
              </a:rPr>
              <a:t>Not for redistribution</a:t>
            </a:r>
          </a:p>
        </p:txBody>
      </p:sp>
    </p:spTree>
    <p:extLst>
      <p:ext uri="{BB962C8B-B14F-4D97-AF65-F5344CB8AC3E}">
        <p14:creationId xmlns:p14="http://schemas.microsoft.com/office/powerpoint/2010/main" val="29033671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2" name="Rectangle 11"/>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3" name="Content Placeholder 2"/>
          <p:cNvSpPr>
            <a:spLocks noGrp="1"/>
          </p:cNvSpPr>
          <p:nvPr>
            <p:ph idx="1"/>
          </p:nvPr>
        </p:nvSpPr>
        <p:spPr>
          <a:xfrm>
            <a:off x="828458" y="1422401"/>
            <a:ext cx="10522385" cy="4754563"/>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sp>
        <p:nvSpPr>
          <p:cNvPr id="10"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7" name="TextBox 6"/>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11646785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8458" y="1422401"/>
            <a:ext cx="10522385" cy="4651566"/>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2" name="Rectangle 11"/>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3"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7" name="TextBox 6"/>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23161268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458" y="1216913"/>
            <a:ext cx="5180251" cy="485705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216913"/>
            <a:ext cx="5180251" cy="485705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2" name="Rectangle 11"/>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3"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8" name="TextBox 7"/>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23829391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8459" y="1150931"/>
            <a:ext cx="5156444" cy="823912"/>
          </a:xfrm>
          <a:prstGeom prst="rect">
            <a:avLst/>
          </a:prstGeo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Edit Master text styles</a:t>
            </a:r>
          </a:p>
        </p:txBody>
      </p:sp>
      <p:sp>
        <p:nvSpPr>
          <p:cNvPr id="4" name="Content Placeholder 3"/>
          <p:cNvSpPr>
            <a:spLocks noGrp="1"/>
          </p:cNvSpPr>
          <p:nvPr>
            <p:ph sz="half" idx="2"/>
          </p:nvPr>
        </p:nvSpPr>
        <p:spPr>
          <a:xfrm>
            <a:off x="828459" y="1974843"/>
            <a:ext cx="5156444" cy="40991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69005" y="1150931"/>
            <a:ext cx="5181838" cy="823912"/>
          </a:xfrm>
          <a:prstGeom prst="rect">
            <a:avLst/>
          </a:prstGeo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69005" y="1974843"/>
            <a:ext cx="5181838" cy="409912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4" name="Rectangle 13"/>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5"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10" name="TextBox 9"/>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18557722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0" name="Rectangle 9"/>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1"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6" name="TextBox 5"/>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2501325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0" name="Rectangle 9"/>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1"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6" name="TextBox 5"/>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20004290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250" y="1143158"/>
            <a:ext cx="6170593" cy="4930808"/>
          </a:xfrm>
          <a:prstGeom prst="rect">
            <a:avLst/>
          </a:prstGeo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8459" y="1143158"/>
            <a:ext cx="3942324" cy="4930808"/>
          </a:xfrm>
          <a:prstGeom prst="rect">
            <a:avLst/>
          </a:prstGeo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12"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3" name="Rectangle 12"/>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4"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8" name="TextBox 7"/>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40868235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0250" y="1124432"/>
            <a:ext cx="6170593" cy="4949533"/>
          </a:xfrm>
          <a:prstGeom prst="rect">
            <a:avLst/>
          </a:prstGeo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28459" y="1124433"/>
            <a:ext cx="3942324" cy="4949533"/>
          </a:xfrm>
          <a:prstGeom prst="rect">
            <a:avLst/>
          </a:prstGeo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12" name="Slide Number Placeholder 5"/>
          <p:cNvSpPr txBox="1">
            <a:spLocks/>
          </p:cNvSpPr>
          <p:nvPr userDrawn="1"/>
        </p:nvSpPr>
        <p:spPr>
          <a:xfrm>
            <a:off x="11769024" y="6599542"/>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1200" smtClean="0"/>
              <a:pPr/>
              <a:t>‹#›</a:t>
            </a:fld>
            <a:endParaRPr lang="en-US" sz="1200"/>
          </a:p>
        </p:txBody>
      </p:sp>
      <p:sp>
        <p:nvSpPr>
          <p:cNvPr id="13" name="Rectangle 12"/>
          <p:cNvSpPr/>
          <p:nvPr userDrawn="1"/>
        </p:nvSpPr>
        <p:spPr>
          <a:xfrm>
            <a:off x="3175" y="0"/>
            <a:ext cx="12185651"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14" name="Title 1"/>
          <p:cNvSpPr>
            <a:spLocks noGrp="1"/>
          </p:cNvSpPr>
          <p:nvPr>
            <p:ph type="title"/>
          </p:nvPr>
        </p:nvSpPr>
        <p:spPr>
          <a:xfrm>
            <a:off x="774094" y="174942"/>
            <a:ext cx="11204831" cy="473076"/>
          </a:xfrm>
          <a:prstGeom prst="rect">
            <a:avLst/>
          </a:prstGeom>
        </p:spPr>
        <p:txBody>
          <a:bodyPr/>
          <a:lstStyle>
            <a:lvl1pPr>
              <a:defRPr sz="3599" b="0">
                <a:solidFill>
                  <a:schemeClr val="bg1"/>
                </a:solidFill>
              </a:defRPr>
            </a:lvl1pPr>
          </a:lstStyle>
          <a:p>
            <a:r>
              <a:rPr lang="en-US" dirty="0"/>
              <a:t>Click to edit Master title style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6262963"/>
            <a:ext cx="774093" cy="595037"/>
          </a:xfrm>
          <a:prstGeom prst="rect">
            <a:avLst/>
          </a:prstGeom>
        </p:spPr>
      </p:pic>
      <p:sp>
        <p:nvSpPr>
          <p:cNvPr id="8" name="TextBox 7"/>
          <p:cNvSpPr txBox="1"/>
          <p:nvPr userDrawn="1"/>
        </p:nvSpPr>
        <p:spPr>
          <a:xfrm>
            <a:off x="4791500" y="6600574"/>
            <a:ext cx="2596302" cy="230832"/>
          </a:xfrm>
          <a:prstGeom prst="rect">
            <a:avLst/>
          </a:prstGeom>
          <a:noFill/>
        </p:spPr>
        <p:txBody>
          <a:bodyPr wrap="square" rtlCol="0">
            <a:spAutoFit/>
          </a:bodyPr>
          <a:lstStyle/>
          <a:p>
            <a:pPr algn="ctr"/>
            <a:r>
              <a:rPr lang="en-US" sz="900" dirty="0"/>
              <a:t>Not for redistribution</a:t>
            </a:r>
          </a:p>
        </p:txBody>
      </p:sp>
    </p:spTree>
    <p:extLst>
      <p:ext uri="{BB962C8B-B14F-4D97-AF65-F5344CB8AC3E}">
        <p14:creationId xmlns:p14="http://schemas.microsoft.com/office/powerpoint/2010/main" val="408636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 - Cross-Cutting">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321113709"/>
              </p:ext>
            </p:extLst>
          </p:nvPr>
        </p:nvGraphicFramePr>
        <p:xfrm>
          <a:off x="-9990" y="2646729"/>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Cross-Cutting</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SO Narrative</a:t>
                      </a:r>
                    </a:p>
                  </a:txBody>
                  <a:tcPr marL="121888" marR="121888" anchor="ctr">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4075224730"/>
              </p:ext>
            </p:extLst>
          </p:nvPr>
        </p:nvGraphicFramePr>
        <p:xfrm>
          <a:off x="-9990" y="2189654"/>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Cross-Cutting</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SO Narrative</a:t>
                      </a:r>
                    </a:p>
                  </a:txBody>
                  <a:tcPr marL="121888" marR="121888" anchor="ct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no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2190965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lide Option 2">
    <p:spTree>
      <p:nvGrpSpPr>
        <p:cNvPr id="1" name=""/>
        <p:cNvGrpSpPr/>
        <p:nvPr/>
      </p:nvGrpSpPr>
      <p:grpSpPr>
        <a:xfrm>
          <a:off x="0" y="0"/>
          <a:ext cx="0" cy="0"/>
          <a:chOff x="0" y="0"/>
          <a:chExt cx="0" cy="0"/>
        </a:xfrm>
      </p:grpSpPr>
      <p:sp>
        <p:nvSpPr>
          <p:cNvPr id="2" name="Rectangle 1"/>
          <p:cNvSpPr/>
          <p:nvPr/>
        </p:nvSpPr>
        <p:spPr>
          <a:xfrm>
            <a:off x="62" y="0"/>
            <a:ext cx="12188825"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sp>
        <p:nvSpPr>
          <p:cNvPr id="12" name="Rectangle 11"/>
          <p:cNvSpPr/>
          <p:nvPr/>
        </p:nvSpPr>
        <p:spPr>
          <a:xfrm>
            <a:off x="-50787" y="-19050"/>
            <a:ext cx="12239612" cy="6877050"/>
          </a:xfrm>
          <a:prstGeom prst="rect">
            <a:avLst/>
          </a:prstGeom>
          <a:blipFill dpi="0" rotWithShape="1">
            <a:blip r:embed="rId3">
              <a:alphaModFix amt="16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sp>
        <p:nvSpPr>
          <p:cNvPr id="6894" name="Rectangle 6893"/>
          <p:cNvSpPr/>
          <p:nvPr/>
        </p:nvSpPr>
        <p:spPr>
          <a:xfrm>
            <a:off x="6839812" y="-19049"/>
            <a:ext cx="5349027" cy="6877050"/>
          </a:xfrm>
          <a:prstGeom prst="rect">
            <a:avLst/>
          </a:prstGeom>
          <a:blipFill dpi="0" rotWithShape="1">
            <a:blip r:embed="rId4">
              <a:alphaModFix amt="60000"/>
            </a:blip>
            <a:srcRect/>
            <a:stretch>
              <a:fillRect l="5" t="-12466" r="-68107"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FFFFFF"/>
              </a:solidFill>
            </a:endParaRPr>
          </a:p>
        </p:txBody>
      </p:sp>
      <p:sp>
        <p:nvSpPr>
          <p:cNvPr id="22" name="Text Placeholder 21"/>
          <p:cNvSpPr>
            <a:spLocks noGrp="1"/>
          </p:cNvSpPr>
          <p:nvPr>
            <p:ph type="body" sz="quarter" idx="10"/>
          </p:nvPr>
        </p:nvSpPr>
        <p:spPr>
          <a:xfrm>
            <a:off x="288685" y="4269791"/>
            <a:ext cx="11595420" cy="369332"/>
          </a:xfrm>
          <a:prstGeom prst="rect">
            <a:avLst/>
          </a:prstGeom>
        </p:spPr>
        <p:txBody>
          <a:bodyPr wrap="square" anchor="ctr" anchorCtr="0">
            <a:spAutoFit/>
          </a:bodyPr>
          <a:lstStyle>
            <a:lvl1pPr marL="0" indent="0" algn="ctr">
              <a:buNone/>
              <a:defRPr sz="1999">
                <a:solidFill>
                  <a:schemeClr val="bg1"/>
                </a:solidFill>
                <a:latin typeface="+mj-lt"/>
              </a:defRPr>
            </a:lvl1pPr>
          </a:lstStyle>
          <a:p>
            <a:pPr lvl="0"/>
            <a:r>
              <a:rPr lang="en-US"/>
              <a:t>Click to edit Master text styles</a:t>
            </a:r>
          </a:p>
        </p:txBody>
      </p:sp>
      <p:sp>
        <p:nvSpPr>
          <p:cNvPr id="17" name="Title 16"/>
          <p:cNvSpPr>
            <a:spLocks noGrp="1"/>
          </p:cNvSpPr>
          <p:nvPr>
            <p:ph type="title"/>
          </p:nvPr>
        </p:nvSpPr>
        <p:spPr>
          <a:xfrm>
            <a:off x="288760" y="2642464"/>
            <a:ext cx="11595421" cy="1573072"/>
          </a:xfrm>
          <a:prstGeom prst="rect">
            <a:avLst/>
          </a:prstGeom>
        </p:spPr>
        <p:txBody>
          <a:bodyPr anchor="ctr" anchorCtr="0">
            <a:noAutofit/>
          </a:bodyPr>
          <a:lstStyle>
            <a:lvl1pPr algn="ctr">
              <a:defRPr sz="5398">
                <a:solidFill>
                  <a:schemeClr val="bg1"/>
                </a:solidFill>
                <a:latin typeface="+mj-lt"/>
              </a:defRPr>
            </a:lvl1pPr>
          </a:lstStyle>
          <a:p>
            <a:r>
              <a:rPr lang="en-US"/>
              <a:t>Click to edit Master title style</a:t>
            </a:r>
            <a:endParaRPr lang="en-US" dirty="0"/>
          </a:p>
        </p:txBody>
      </p:sp>
      <p:pic>
        <p:nvPicPr>
          <p:cNvPr id="3076" name="Picture 4">
            <a:extLst>
              <a:ext uri="{FF2B5EF4-FFF2-40B4-BE49-F238E27FC236}">
                <a16:creationId xmlns:a16="http://schemas.microsoft.com/office/drawing/2014/main" id="{0EEB07E7-DE65-47BA-913E-44115BA8A1B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73741" y="246891"/>
            <a:ext cx="3476625"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80967"/>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Blue Header" userDrawn="1">
  <p:cSld name="Content Blue Header">
    <p:spTree>
      <p:nvGrpSpPr>
        <p:cNvPr id="1" name="Shape 99"/>
        <p:cNvGrpSpPr/>
        <p:nvPr/>
      </p:nvGrpSpPr>
      <p:grpSpPr>
        <a:xfrm>
          <a:off x="0" y="0"/>
          <a:ext cx="0" cy="0"/>
          <a:chOff x="0" y="0"/>
          <a:chExt cx="0" cy="0"/>
        </a:xfrm>
      </p:grpSpPr>
      <p:sp>
        <p:nvSpPr>
          <p:cNvPr id="100" name="Google Shape;100;p16"/>
          <p:cNvSpPr/>
          <p:nvPr/>
        </p:nvSpPr>
        <p:spPr>
          <a:xfrm>
            <a:off x="24" y="-26897"/>
            <a:ext cx="12188825" cy="822900"/>
          </a:xfrm>
          <a:prstGeom prst="rect">
            <a:avLst/>
          </a:prstGeom>
          <a:solidFill>
            <a:schemeClr val="dk2"/>
          </a:solidFill>
          <a:ln>
            <a:noFill/>
          </a:ln>
        </p:spPr>
        <p:txBody>
          <a:bodyPr spcFirstLastPara="1" wrap="square" lIns="91353" tIns="45664" rIns="91353" bIns="45664" anchor="ctr" anchorCtr="0">
            <a:noAutofit/>
          </a:bodyPr>
          <a:lstStyle/>
          <a:p>
            <a:pPr algn="ctr">
              <a:buClr>
                <a:srgbClr val="000000"/>
              </a:buClr>
              <a:buSzPts val="1800"/>
              <a:buFont typeface="Arial"/>
              <a:buNone/>
            </a:pPr>
            <a:endParaRPr sz="1797" dirty="0">
              <a:solidFill>
                <a:srgbClr val="FFFFFF"/>
              </a:solidFill>
              <a:latin typeface="Calibri"/>
              <a:ea typeface="Calibri"/>
              <a:cs typeface="Calibri"/>
              <a:sym typeface="Calibri"/>
            </a:endParaRPr>
          </a:p>
        </p:txBody>
      </p:sp>
      <p:sp>
        <p:nvSpPr>
          <p:cNvPr id="101" name="Google Shape;101;p16"/>
          <p:cNvSpPr txBox="1">
            <a:spLocks noGrp="1"/>
          </p:cNvSpPr>
          <p:nvPr>
            <p:ph type="body" idx="1"/>
          </p:nvPr>
        </p:nvSpPr>
        <p:spPr>
          <a:xfrm>
            <a:off x="229962" y="203818"/>
            <a:ext cx="11687656" cy="456900"/>
          </a:xfrm>
          <a:prstGeom prst="rect">
            <a:avLst/>
          </a:prstGeom>
          <a:noFill/>
          <a:ln>
            <a:noFill/>
          </a:ln>
        </p:spPr>
        <p:txBody>
          <a:bodyPr spcFirstLastPara="1" wrap="square" lIns="0" tIns="0" rIns="0" bIns="0" anchor="ctr" anchorCtr="0"/>
          <a:lstStyle>
            <a:lvl1pPr marL="456789" lvl="0" indent="-228393" algn="l" rtl="0">
              <a:lnSpc>
                <a:spcPct val="90000"/>
              </a:lnSpc>
              <a:spcBef>
                <a:spcPts val="1000"/>
              </a:spcBef>
              <a:spcAft>
                <a:spcPts val="0"/>
              </a:spcAft>
              <a:buClr>
                <a:schemeClr val="lt1"/>
              </a:buClr>
              <a:buSzPts val="3200"/>
              <a:buFont typeface="Arial"/>
              <a:buNone/>
              <a:defRPr sz="3197">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3578" lvl="1" indent="-342591" algn="l" rtl="0">
              <a:lnSpc>
                <a:spcPct val="90000"/>
              </a:lnSpc>
              <a:spcBef>
                <a:spcPts val="500"/>
              </a:spcBef>
              <a:spcAft>
                <a:spcPts val="0"/>
              </a:spcAft>
              <a:buClr>
                <a:schemeClr val="dk1"/>
              </a:buClr>
              <a:buSzPts val="1800"/>
              <a:buChar char="•"/>
              <a:defRPr/>
            </a:lvl2pPr>
            <a:lvl3pPr marL="1370367" lvl="2" indent="-342591" algn="l" rtl="0">
              <a:lnSpc>
                <a:spcPct val="90000"/>
              </a:lnSpc>
              <a:spcBef>
                <a:spcPts val="500"/>
              </a:spcBef>
              <a:spcAft>
                <a:spcPts val="0"/>
              </a:spcAft>
              <a:buClr>
                <a:schemeClr val="dk1"/>
              </a:buClr>
              <a:buSzPts val="1800"/>
              <a:buChar char="•"/>
              <a:defRPr/>
            </a:lvl3pPr>
            <a:lvl4pPr marL="1827155" lvl="3" indent="-342591" algn="l" rtl="0">
              <a:lnSpc>
                <a:spcPct val="90000"/>
              </a:lnSpc>
              <a:spcBef>
                <a:spcPts val="500"/>
              </a:spcBef>
              <a:spcAft>
                <a:spcPts val="0"/>
              </a:spcAft>
              <a:buClr>
                <a:schemeClr val="dk1"/>
              </a:buClr>
              <a:buSzPts val="1800"/>
              <a:buChar char="•"/>
              <a:defRPr/>
            </a:lvl4pPr>
            <a:lvl5pPr marL="2283943" lvl="4" indent="-342591" algn="l" rtl="0">
              <a:lnSpc>
                <a:spcPct val="90000"/>
              </a:lnSpc>
              <a:spcBef>
                <a:spcPts val="500"/>
              </a:spcBef>
              <a:spcAft>
                <a:spcPts val="0"/>
              </a:spcAft>
              <a:buClr>
                <a:schemeClr val="dk1"/>
              </a:buClr>
              <a:buSzPts val="1800"/>
              <a:buChar char="•"/>
              <a:defRPr/>
            </a:lvl5pPr>
            <a:lvl6pPr marL="2740732" lvl="5" indent="-342591" algn="l" rtl="0">
              <a:lnSpc>
                <a:spcPct val="90000"/>
              </a:lnSpc>
              <a:spcBef>
                <a:spcPts val="500"/>
              </a:spcBef>
              <a:spcAft>
                <a:spcPts val="0"/>
              </a:spcAft>
              <a:buClr>
                <a:schemeClr val="dk1"/>
              </a:buClr>
              <a:buSzPts val="1800"/>
              <a:buChar char="•"/>
              <a:defRPr/>
            </a:lvl6pPr>
            <a:lvl7pPr marL="3197520" lvl="6" indent="-342591" algn="l" rtl="0">
              <a:lnSpc>
                <a:spcPct val="90000"/>
              </a:lnSpc>
              <a:spcBef>
                <a:spcPts val="500"/>
              </a:spcBef>
              <a:spcAft>
                <a:spcPts val="0"/>
              </a:spcAft>
              <a:buClr>
                <a:schemeClr val="dk1"/>
              </a:buClr>
              <a:buSzPts val="1800"/>
              <a:buChar char="•"/>
              <a:defRPr/>
            </a:lvl7pPr>
            <a:lvl8pPr marL="3654309" lvl="7" indent="-342591" algn="l" rtl="0">
              <a:lnSpc>
                <a:spcPct val="90000"/>
              </a:lnSpc>
              <a:spcBef>
                <a:spcPts val="500"/>
              </a:spcBef>
              <a:spcAft>
                <a:spcPts val="0"/>
              </a:spcAft>
              <a:buClr>
                <a:schemeClr val="dk1"/>
              </a:buClr>
              <a:buSzPts val="1800"/>
              <a:buChar char="•"/>
              <a:defRPr/>
            </a:lvl8pPr>
            <a:lvl9pPr marL="4111098" lvl="8" indent="-342591" algn="l" rtl="0">
              <a:lnSpc>
                <a:spcPct val="90000"/>
              </a:lnSpc>
              <a:spcBef>
                <a:spcPts val="500"/>
              </a:spcBef>
              <a:spcAft>
                <a:spcPts val="0"/>
              </a:spcAft>
              <a:buClr>
                <a:schemeClr val="dk1"/>
              </a:buClr>
              <a:buSzPts val="1800"/>
              <a:buChar char="•"/>
              <a:defRPr/>
            </a:lvl9pPr>
          </a:lstStyle>
          <a:p>
            <a:endParaRPr dirty="0"/>
          </a:p>
        </p:txBody>
      </p:sp>
      <p:sp>
        <p:nvSpPr>
          <p:cNvPr id="104" name="Google Shape;104;p16"/>
          <p:cNvSpPr txBox="1"/>
          <p:nvPr/>
        </p:nvSpPr>
        <p:spPr>
          <a:xfrm>
            <a:off x="11419024" y="6398568"/>
            <a:ext cx="588147" cy="365100"/>
          </a:xfrm>
          <a:prstGeom prst="rect">
            <a:avLst/>
          </a:prstGeom>
          <a:noFill/>
          <a:ln>
            <a:noFill/>
          </a:ln>
        </p:spPr>
        <p:txBody>
          <a:bodyPr spcFirstLastPara="1" wrap="square" lIns="91353" tIns="45664" rIns="91353" bIns="45664" anchor="ctr" anchorCtr="0">
            <a:noAutofit/>
          </a:bodyPr>
          <a:lstStyle/>
          <a:p>
            <a:pPr algn="r">
              <a:buClr>
                <a:srgbClr val="000000"/>
              </a:buClr>
              <a:buSzPts val="900"/>
              <a:buFont typeface="Arial"/>
              <a:buNone/>
            </a:pPr>
            <a:fld id="{00000000-1234-1234-1234-123412341234}" type="slidenum">
              <a:rPr lang="en-US" sz="900">
                <a:solidFill>
                  <a:srgbClr val="050606"/>
                </a:solidFill>
                <a:latin typeface="Calibri"/>
                <a:ea typeface="Calibri"/>
                <a:cs typeface="Calibri"/>
                <a:sym typeface="Calibri"/>
              </a:rPr>
              <a:pPr algn="r">
                <a:buClr>
                  <a:srgbClr val="000000"/>
                </a:buClr>
                <a:buSzPts val="900"/>
                <a:buFont typeface="Arial"/>
                <a:buNone/>
              </a:pPr>
              <a:t>‹#›</a:t>
            </a:fld>
            <a:endParaRPr sz="900" dirty="0">
              <a:solidFill>
                <a:srgbClr val="050606"/>
              </a:solidFill>
              <a:latin typeface="Calibri"/>
              <a:ea typeface="Calibri"/>
              <a:cs typeface="Calibri"/>
              <a:sym typeface="Calibri"/>
            </a:endParaRPr>
          </a:p>
        </p:txBody>
      </p:sp>
      <p:sp>
        <p:nvSpPr>
          <p:cNvPr id="105" name="Google Shape;105;p16"/>
          <p:cNvSpPr txBox="1">
            <a:spLocks noGrp="1"/>
          </p:cNvSpPr>
          <p:nvPr>
            <p:ph type="body" idx="3"/>
          </p:nvPr>
        </p:nvSpPr>
        <p:spPr>
          <a:xfrm>
            <a:off x="267495" y="958049"/>
            <a:ext cx="11611175" cy="1918500"/>
          </a:xfrm>
          <a:prstGeom prst="rect">
            <a:avLst/>
          </a:prstGeom>
          <a:noFill/>
          <a:ln>
            <a:noFill/>
          </a:ln>
        </p:spPr>
        <p:txBody>
          <a:bodyPr spcFirstLastPara="1" wrap="square" lIns="0" tIns="0" rIns="0" bIns="0" anchor="t" anchorCtr="0"/>
          <a:lstStyle>
            <a:lvl1pPr marL="456789" lvl="0" indent="-228393" algn="l" rtl="0">
              <a:lnSpc>
                <a:spcPct val="90000"/>
              </a:lnSpc>
              <a:spcBef>
                <a:spcPts val="1000"/>
              </a:spcBef>
              <a:spcAft>
                <a:spcPts val="0"/>
              </a:spcAft>
              <a:buClr>
                <a:schemeClr val="dk1"/>
              </a:buClr>
              <a:buSzPts val="2400"/>
              <a:buNone/>
              <a:defRPr sz="2397">
                <a:solidFill>
                  <a:schemeClr val="dk1"/>
                </a:solidFill>
              </a:defRPr>
            </a:lvl1pPr>
            <a:lvl2pPr marL="913578" lvl="1" indent="-380658" algn="l" rtl="0">
              <a:lnSpc>
                <a:spcPct val="90000"/>
              </a:lnSpc>
              <a:spcBef>
                <a:spcPts val="500"/>
              </a:spcBef>
              <a:spcAft>
                <a:spcPts val="0"/>
              </a:spcAft>
              <a:buClr>
                <a:schemeClr val="dk1"/>
              </a:buClr>
              <a:buSzPts val="2400"/>
              <a:buChar char="•"/>
              <a:defRPr sz="2397">
                <a:solidFill>
                  <a:schemeClr val="dk1"/>
                </a:solidFill>
              </a:defRPr>
            </a:lvl2pPr>
            <a:lvl3pPr marL="1370367" lvl="2" indent="-380658" algn="l" rtl="0">
              <a:lnSpc>
                <a:spcPct val="90000"/>
              </a:lnSpc>
              <a:spcBef>
                <a:spcPts val="500"/>
              </a:spcBef>
              <a:spcAft>
                <a:spcPts val="0"/>
              </a:spcAft>
              <a:buClr>
                <a:schemeClr val="dk1"/>
              </a:buClr>
              <a:buSzPts val="2400"/>
              <a:buFont typeface="Quattrocento Sans"/>
              <a:buChar char="–"/>
              <a:defRPr sz="2397">
                <a:solidFill>
                  <a:schemeClr val="dk1"/>
                </a:solidFill>
              </a:defRPr>
            </a:lvl3pPr>
            <a:lvl4pPr marL="1827155" lvl="3" indent="-380658" algn="l" rtl="0">
              <a:lnSpc>
                <a:spcPct val="90000"/>
              </a:lnSpc>
              <a:spcBef>
                <a:spcPts val="500"/>
              </a:spcBef>
              <a:spcAft>
                <a:spcPts val="0"/>
              </a:spcAft>
              <a:buClr>
                <a:schemeClr val="dk1"/>
              </a:buClr>
              <a:buSzPts val="2400"/>
              <a:buFont typeface="Noto Sans Symbols"/>
              <a:buChar char="▪"/>
              <a:defRPr sz="2397">
                <a:solidFill>
                  <a:schemeClr val="dk1"/>
                </a:solidFill>
              </a:defRPr>
            </a:lvl4pPr>
            <a:lvl5pPr marL="2283943" lvl="4" indent="-380658" algn="l" rtl="0">
              <a:lnSpc>
                <a:spcPct val="90000"/>
              </a:lnSpc>
              <a:spcBef>
                <a:spcPts val="500"/>
              </a:spcBef>
              <a:spcAft>
                <a:spcPts val="0"/>
              </a:spcAft>
              <a:buClr>
                <a:schemeClr val="dk1"/>
              </a:buClr>
              <a:buSzPts val="2400"/>
              <a:buFont typeface="Century Gothic"/>
              <a:buChar char="○"/>
              <a:defRPr sz="2397">
                <a:solidFill>
                  <a:schemeClr val="dk1"/>
                </a:solidFill>
              </a:defRPr>
            </a:lvl5pPr>
            <a:lvl6pPr marL="2740732" lvl="5" indent="-380658" algn="l" rtl="0">
              <a:lnSpc>
                <a:spcPct val="90000"/>
              </a:lnSpc>
              <a:spcBef>
                <a:spcPts val="500"/>
              </a:spcBef>
              <a:spcAft>
                <a:spcPts val="0"/>
              </a:spcAft>
              <a:buClr>
                <a:schemeClr val="dk1"/>
              </a:buClr>
              <a:buSzPts val="2400"/>
              <a:buChar char="•"/>
              <a:defRPr sz="2397"/>
            </a:lvl6pPr>
            <a:lvl7pPr marL="3197520" lvl="6" indent="-342591" algn="l" rtl="0">
              <a:lnSpc>
                <a:spcPct val="90000"/>
              </a:lnSpc>
              <a:spcBef>
                <a:spcPts val="500"/>
              </a:spcBef>
              <a:spcAft>
                <a:spcPts val="0"/>
              </a:spcAft>
              <a:buClr>
                <a:schemeClr val="dk1"/>
              </a:buClr>
              <a:buSzPts val="1800"/>
              <a:buChar char="•"/>
              <a:defRPr/>
            </a:lvl7pPr>
            <a:lvl8pPr marL="3654309" lvl="7" indent="-342591" algn="l" rtl="0">
              <a:lnSpc>
                <a:spcPct val="90000"/>
              </a:lnSpc>
              <a:spcBef>
                <a:spcPts val="500"/>
              </a:spcBef>
              <a:spcAft>
                <a:spcPts val="0"/>
              </a:spcAft>
              <a:buClr>
                <a:schemeClr val="dk1"/>
              </a:buClr>
              <a:buSzPts val="1800"/>
              <a:buChar char="•"/>
              <a:defRPr/>
            </a:lvl8pPr>
            <a:lvl9pPr marL="4111098" lvl="8" indent="-342591" algn="l" rtl="0">
              <a:lnSpc>
                <a:spcPct val="90000"/>
              </a:lnSpc>
              <a:spcBef>
                <a:spcPts val="500"/>
              </a:spcBef>
              <a:spcAft>
                <a:spcPts val="0"/>
              </a:spcAft>
              <a:buClr>
                <a:schemeClr val="dk1"/>
              </a:buClr>
              <a:buSzPts val="1800"/>
              <a:buChar char="•"/>
              <a:defRPr/>
            </a:lvl9pPr>
          </a:lstStyle>
          <a:p>
            <a:endParaRPr/>
          </a:p>
        </p:txBody>
      </p:sp>
      <p:pic>
        <p:nvPicPr>
          <p:cNvPr id="1026" name="Picture 2">
            <a:extLst>
              <a:ext uri="{FF2B5EF4-FFF2-40B4-BE49-F238E27FC236}">
                <a16:creationId xmlns:a16="http://schemas.microsoft.com/office/drawing/2014/main" id="{3EFBD27E-A95A-4128-B5CA-C551C66DE0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728" y="6217920"/>
            <a:ext cx="649927" cy="50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31873"/>
      </p:ext>
    </p:extLst>
  </p:cSld>
  <p:clrMapOvr>
    <a:masterClrMapping/>
  </p:clrMapOvr>
  <p:extLst mod="1">
    <p:ext uri="{DCECCB84-F9BA-43D5-87BE-67443E8EF086}">
      <p15:sldGuideLst xmlns:p15="http://schemas.microsoft.com/office/powerpoint/2012/main">
        <p15:guide id="1" orient="horz" pos="2136">
          <p15:clr>
            <a:srgbClr val="FBAE40"/>
          </p15:clr>
        </p15:guide>
        <p15:guide id="2" pos="2887">
          <p15:clr>
            <a:srgbClr val="FBAE40"/>
          </p15:clr>
        </p15:guide>
        <p15:guide id="3" pos="5630">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Content Blue Header">
    <p:spTree>
      <p:nvGrpSpPr>
        <p:cNvPr id="1" name=""/>
        <p:cNvGrpSpPr/>
        <p:nvPr/>
      </p:nvGrpSpPr>
      <p:grpSpPr>
        <a:xfrm>
          <a:off x="0" y="0"/>
          <a:ext cx="0" cy="0"/>
          <a:chOff x="0" y="0"/>
          <a:chExt cx="0" cy="0"/>
        </a:xfrm>
      </p:grpSpPr>
      <p:sp>
        <p:nvSpPr>
          <p:cNvPr id="8" name="Rectangle 7"/>
          <p:cNvSpPr/>
          <p:nvPr/>
        </p:nvSpPr>
        <p:spPr>
          <a:xfrm>
            <a:off x="29"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normAutofit/>
          </a:bodyPr>
          <a:lstStyle>
            <a:lvl1pPr marL="0" indent="0">
              <a:buFontTx/>
              <a:buNone/>
              <a:defRPr sz="3198">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2" name="Text Placeholder 13"/>
          <p:cNvSpPr>
            <a:spLocks noGrp="1"/>
          </p:cNvSpPr>
          <p:nvPr>
            <p:ph type="body" sz="quarter" idx="14"/>
          </p:nvPr>
        </p:nvSpPr>
        <p:spPr>
          <a:xfrm>
            <a:off x="267494" y="958048"/>
            <a:ext cx="11611125" cy="1918474"/>
          </a:xfrm>
          <a:prstGeom prst="rect">
            <a:avLst/>
          </a:prstGeom>
        </p:spPr>
        <p:txBody>
          <a:bodyPr lIns="0" tIns="0" rIns="0" bIns="0">
            <a:spAutoFit/>
          </a:bodyPr>
          <a:lstStyle>
            <a:lvl1pPr marL="0" indent="0">
              <a:buNone/>
              <a:defRPr sz="2398">
                <a:solidFill>
                  <a:schemeClr val="tx1"/>
                </a:solidFill>
              </a:defRPr>
            </a:lvl1pPr>
            <a:lvl2pPr marL="336348" indent="-160242">
              <a:defRPr sz="2398">
                <a:solidFill>
                  <a:schemeClr val="tx1"/>
                </a:solidFill>
              </a:defRPr>
            </a:lvl2pPr>
            <a:lvl3pPr marL="577504" indent="-241156">
              <a:buFont typeface="Segoe UI" panose="020B0502040204020203" pitchFamily="34" charset="0"/>
              <a:buChar char="–"/>
              <a:defRPr sz="2398">
                <a:solidFill>
                  <a:schemeClr val="tx1"/>
                </a:solidFill>
              </a:defRPr>
            </a:lvl3pPr>
            <a:lvl4pPr marL="801207" indent="-176107">
              <a:buFont typeface="Wingdings" panose="05000000000000000000" pitchFamily="2" charset="2"/>
              <a:buChar char="§"/>
              <a:defRPr sz="2398">
                <a:solidFill>
                  <a:schemeClr val="tx1"/>
                </a:solidFill>
              </a:defRPr>
            </a:lvl4pPr>
            <a:lvl5pPr marL="1026497" indent="-225289">
              <a:buFont typeface="Century Gothic" panose="020B0502020202020204" pitchFamily="34" charset="0"/>
              <a:buChar char="○"/>
              <a:defRPr sz="2398">
                <a:solidFill>
                  <a:schemeClr val="tx1"/>
                </a:solidFill>
              </a:defRPr>
            </a:lvl5pPr>
            <a:lvl6pPr marL="1199430" indent="-171348">
              <a:defRPr sz="2398"/>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a:extLst>
              <a:ext uri="{FF2B5EF4-FFF2-40B4-BE49-F238E27FC236}">
                <a16:creationId xmlns:a16="http://schemas.microsoft.com/office/drawing/2014/main" id="{CD9D3FA4-D6C5-469C-8FB1-54B6747CEF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729" y="6217920"/>
            <a:ext cx="649927" cy="50292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10A16CCD-1246-4E0A-9F1E-3BACD7C13ADF}"/>
              </a:ext>
            </a:extLst>
          </p:cNvPr>
          <p:cNvSpPr txBox="1">
            <a:spLocks/>
          </p:cNvSpPr>
          <p:nvPr userDrawn="1"/>
        </p:nvSpPr>
        <p:spPr>
          <a:xfrm>
            <a:off x="11420886" y="6400860"/>
            <a:ext cx="419801" cy="258459"/>
          </a:xfrm>
          <a:prstGeom prst="rect">
            <a:avLst/>
          </a:prstGeom>
        </p:spPr>
        <p:txBody>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89995-C701-4060-B7EC-740F4D712D36}" type="slidenum">
              <a:rPr lang="en-US" sz="900" smtClean="0">
                <a:solidFill>
                  <a:prstClr val="black"/>
                </a:solidFill>
              </a:rPr>
              <a:pPr/>
              <a:t>‹#›</a:t>
            </a:fld>
            <a:endParaRPr lang="en-US" sz="1200" dirty="0">
              <a:solidFill>
                <a:prstClr val="black"/>
              </a:solidFill>
            </a:endParaRPr>
          </a:p>
        </p:txBody>
      </p:sp>
    </p:spTree>
    <p:extLst>
      <p:ext uri="{BB962C8B-B14F-4D97-AF65-F5344CB8AC3E}">
        <p14:creationId xmlns:p14="http://schemas.microsoft.com/office/powerpoint/2010/main" val="2317179147"/>
      </p:ext>
    </p:extLst>
  </p:cSld>
  <p:clrMapOvr>
    <a:masterClrMapping/>
  </p:clrMapOvr>
  <p:extLst mod="1">
    <p:ext uri="{DCECCB84-F9BA-43D5-87BE-67443E8EF086}">
      <p15:sldGuideLst xmlns:p15="http://schemas.microsoft.com/office/powerpoint/2012/main">
        <p15:guide id="1" orient="horz" pos="2136">
          <p15:clr>
            <a:srgbClr val="FBAE40"/>
          </p15:clr>
        </p15:guide>
        <p15:guide id="2" pos="2881">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ontent Blue Header">
    <p:spTree>
      <p:nvGrpSpPr>
        <p:cNvPr id="1" name=""/>
        <p:cNvGrpSpPr/>
        <p:nvPr/>
      </p:nvGrpSpPr>
      <p:grpSpPr>
        <a:xfrm>
          <a:off x="0" y="0"/>
          <a:ext cx="0" cy="0"/>
          <a:chOff x="0" y="0"/>
          <a:chExt cx="0" cy="0"/>
        </a:xfrm>
      </p:grpSpPr>
      <p:sp>
        <p:nvSpPr>
          <p:cNvPr id="8" name="Rectangle 7"/>
          <p:cNvSpPr/>
          <p:nvPr/>
        </p:nvSpPr>
        <p:spPr>
          <a:xfrm>
            <a:off x="1" y="-36948"/>
            <a:ext cx="12188825" cy="822960"/>
          </a:xfrm>
          <a:prstGeom prst="rect">
            <a:avLst/>
          </a:prstGeom>
          <a:solidFill>
            <a:srgbClr val="575F6D"/>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normAutofit/>
          </a:bodyPr>
          <a:lstStyle>
            <a:lvl1pPr marL="0" indent="0">
              <a:buFontTx/>
              <a:buNone/>
              <a:defRPr sz="3199">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1" name="Slide Number Placeholder 5"/>
          <p:cNvSpPr txBox="1">
            <a:spLocks/>
          </p:cNvSpPr>
          <p:nvPr/>
        </p:nvSpPr>
        <p:spPr>
          <a:xfrm>
            <a:off x="11419061" y="6398636"/>
            <a:ext cx="588155" cy="365125"/>
          </a:xfrm>
          <a:prstGeom prst="rect">
            <a:avLst/>
          </a:prstGeom>
        </p:spPr>
        <p:txBody>
          <a:bodyPr vert="horz" lIns="91416" tIns="45708" rIns="91416" bIns="45708"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z="900" smtClean="0">
                <a:solidFill>
                  <a:srgbClr val="16181A">
                    <a:lumMod val="25000"/>
                  </a:srgbClr>
                </a:solidFill>
              </a:rPr>
              <a:pPr/>
              <a:t>‹#›</a:t>
            </a:fld>
            <a:endParaRPr lang="en-US" sz="900" dirty="0">
              <a:solidFill>
                <a:srgbClr val="16181A">
                  <a:lumMod val="25000"/>
                </a:srgbClr>
              </a:solidFill>
            </a:endParaRPr>
          </a:p>
        </p:txBody>
      </p:sp>
      <p:pic>
        <p:nvPicPr>
          <p:cNvPr id="5" name="Picture 4">
            <a:extLst>
              <a:ext uri="{FF2B5EF4-FFF2-40B4-BE49-F238E27FC236}">
                <a16:creationId xmlns:a16="http://schemas.microsoft.com/office/drawing/2014/main" id="{87DB4285-8689-4F1A-9C66-3E0E70C6F8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14" y="6213929"/>
            <a:ext cx="647701" cy="501196"/>
          </a:xfrm>
          <a:prstGeom prst="rect">
            <a:avLst/>
          </a:prstGeom>
        </p:spPr>
      </p:pic>
    </p:spTree>
    <p:extLst>
      <p:ext uri="{BB962C8B-B14F-4D97-AF65-F5344CB8AC3E}">
        <p14:creationId xmlns:p14="http://schemas.microsoft.com/office/powerpoint/2010/main" val="551376283"/>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Content Red Header">
    <p:spTree>
      <p:nvGrpSpPr>
        <p:cNvPr id="1" name=""/>
        <p:cNvGrpSpPr/>
        <p:nvPr/>
      </p:nvGrpSpPr>
      <p:grpSpPr>
        <a:xfrm>
          <a:off x="0" y="0"/>
          <a:ext cx="0" cy="0"/>
          <a:chOff x="0" y="0"/>
          <a:chExt cx="0" cy="0"/>
        </a:xfrm>
      </p:grpSpPr>
      <p:sp>
        <p:nvSpPr>
          <p:cNvPr id="8" name="Rectangle 7"/>
          <p:cNvSpPr/>
          <p:nvPr/>
        </p:nvSpPr>
        <p:spPr>
          <a:xfrm>
            <a:off x="1" y="-2"/>
            <a:ext cx="12188825" cy="822960"/>
          </a:xfrm>
          <a:prstGeom prst="rect">
            <a:avLst/>
          </a:prstGeom>
          <a:solidFill>
            <a:srgbClr val="575F6D"/>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199">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Slide Number Placeholder 5"/>
          <p:cNvSpPr txBox="1">
            <a:spLocks/>
          </p:cNvSpPr>
          <p:nvPr/>
        </p:nvSpPr>
        <p:spPr>
          <a:xfrm>
            <a:off x="11419010" y="6398560"/>
            <a:ext cx="588155" cy="365125"/>
          </a:xfrm>
          <a:prstGeom prst="rect">
            <a:avLst/>
          </a:prstGeom>
        </p:spPr>
        <p:txBody>
          <a:bodyPr vert="horz" lIns="91416" tIns="45708" rIns="91416" bIns="45708"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z="900" smtClean="0"/>
              <a:pPr/>
              <a:t>‹#›</a:t>
            </a:fld>
            <a:endParaRPr lang="en-US" sz="900" dirty="0"/>
          </a:p>
        </p:txBody>
      </p:sp>
      <p:pic>
        <p:nvPicPr>
          <p:cNvPr id="5" name="Picture 4">
            <a:extLst>
              <a:ext uri="{FF2B5EF4-FFF2-40B4-BE49-F238E27FC236}">
                <a16:creationId xmlns:a16="http://schemas.microsoft.com/office/drawing/2014/main" id="{D88348CB-EE6A-49A6-ABFF-FF52022BFD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29" y="6217920"/>
            <a:ext cx="649224" cy="502376"/>
          </a:xfrm>
          <a:prstGeom prst="rect">
            <a:avLst/>
          </a:prstGeom>
        </p:spPr>
      </p:pic>
    </p:spTree>
    <p:extLst>
      <p:ext uri="{BB962C8B-B14F-4D97-AF65-F5344CB8AC3E}">
        <p14:creationId xmlns:p14="http://schemas.microsoft.com/office/powerpoint/2010/main" val="41519466"/>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1_Content Blue Header">
    <p:spTree>
      <p:nvGrpSpPr>
        <p:cNvPr id="1" name=""/>
        <p:cNvGrpSpPr/>
        <p:nvPr/>
      </p:nvGrpSpPr>
      <p:grpSpPr>
        <a:xfrm>
          <a:off x="0" y="0"/>
          <a:ext cx="0" cy="0"/>
          <a:chOff x="0" y="0"/>
          <a:chExt cx="0" cy="0"/>
        </a:xfrm>
      </p:grpSpPr>
      <p:sp>
        <p:nvSpPr>
          <p:cNvPr id="8" name="Rectangle 7"/>
          <p:cNvSpPr/>
          <p:nvPr/>
        </p:nvSpPr>
        <p:spPr>
          <a:xfrm>
            <a:off x="5"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5"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normAutofit/>
          </a:bodyPr>
          <a:lstStyle>
            <a:lvl1pPr marL="0" indent="0">
              <a:buFontTx/>
              <a:buNone/>
              <a:defRPr sz="3199">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Slide Number Placeholder 5"/>
          <p:cNvSpPr txBox="1">
            <a:spLocks/>
          </p:cNvSpPr>
          <p:nvPr/>
        </p:nvSpPr>
        <p:spPr>
          <a:xfrm>
            <a:off x="11419011" y="6398570"/>
            <a:ext cx="588155" cy="365125"/>
          </a:xfrm>
          <a:prstGeom prst="rect">
            <a:avLst/>
          </a:prstGeom>
        </p:spPr>
        <p:txBody>
          <a:bodyPr vert="horz" lIns="91214" tIns="45607" rIns="91214" bIns="45607"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z="898" smtClean="0">
                <a:solidFill>
                  <a:srgbClr val="16181A">
                    <a:lumMod val="25000"/>
                  </a:srgbClr>
                </a:solidFill>
              </a:rPr>
              <a:pPr/>
              <a:t>‹#›</a:t>
            </a:fld>
            <a:endParaRPr lang="en-US" sz="898" dirty="0">
              <a:solidFill>
                <a:srgbClr val="16181A">
                  <a:lumMod val="25000"/>
                </a:srgbClr>
              </a:solidFill>
            </a:endParaRPr>
          </a:p>
        </p:txBody>
      </p:sp>
      <p:sp>
        <p:nvSpPr>
          <p:cNvPr id="12" name="Text Placeholder 13"/>
          <p:cNvSpPr>
            <a:spLocks noGrp="1"/>
          </p:cNvSpPr>
          <p:nvPr>
            <p:ph type="body" sz="quarter" idx="14"/>
          </p:nvPr>
        </p:nvSpPr>
        <p:spPr>
          <a:xfrm>
            <a:off x="267471" y="958049"/>
            <a:ext cx="11611125" cy="1914948"/>
          </a:xfrm>
          <a:prstGeom prst="rect">
            <a:avLst/>
          </a:prstGeom>
        </p:spPr>
        <p:txBody>
          <a:bodyPr lIns="0" tIns="0" rIns="0" bIns="0">
            <a:spAutoFit/>
          </a:bodyPr>
          <a:lstStyle>
            <a:lvl1pPr marL="0" indent="0">
              <a:buNone/>
              <a:defRPr sz="2394">
                <a:solidFill>
                  <a:schemeClr val="tx1"/>
                </a:solidFill>
              </a:defRPr>
            </a:lvl1pPr>
            <a:lvl2pPr marL="335709" indent="-159937">
              <a:defRPr sz="2394">
                <a:solidFill>
                  <a:schemeClr val="tx1"/>
                </a:solidFill>
              </a:defRPr>
            </a:lvl2pPr>
            <a:lvl3pPr marL="576406" indent="-240697">
              <a:buFont typeface="Segoe UI" panose="020B0502040204020203" pitchFamily="34" charset="0"/>
              <a:buChar char="–"/>
              <a:defRPr sz="2394">
                <a:solidFill>
                  <a:schemeClr val="tx1"/>
                </a:solidFill>
              </a:defRPr>
            </a:lvl3pPr>
            <a:lvl4pPr marL="799684" indent="-175772">
              <a:buFont typeface="Wingdings" panose="05000000000000000000" pitchFamily="2" charset="2"/>
              <a:buChar char="§"/>
              <a:defRPr sz="2394">
                <a:solidFill>
                  <a:schemeClr val="tx1"/>
                </a:solidFill>
              </a:defRPr>
            </a:lvl4pPr>
            <a:lvl5pPr marL="1024546" indent="-224862">
              <a:buFont typeface="Century Gothic" panose="020B0502020202020204" pitchFamily="34" charset="0"/>
              <a:buChar char="○"/>
              <a:defRPr sz="2394">
                <a:solidFill>
                  <a:schemeClr val="tx1"/>
                </a:solidFill>
              </a:defRPr>
            </a:lvl5pPr>
            <a:lvl6pPr marL="1197151" indent="-171022">
              <a:defRPr sz="2394"/>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a:extLst>
              <a:ext uri="{FF2B5EF4-FFF2-40B4-BE49-F238E27FC236}">
                <a16:creationId xmlns:a16="http://schemas.microsoft.com/office/drawing/2014/main" id="{AA59AF55-9DEB-400C-AA60-AA4F269735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728" y="6217920"/>
            <a:ext cx="649927" cy="50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298435"/>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 - CODB">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61584315"/>
              </p:ext>
            </p:extLst>
          </p:nvPr>
        </p:nvGraphicFramePr>
        <p:xfrm>
          <a:off x="-9990" y="2646729"/>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latin typeface="Calibri" panose="020F0502020204030204" pitchFamily="34" charset="0"/>
                        </a:rPr>
                        <a:t>SO Narrative</a:t>
                      </a:r>
                    </a:p>
                  </a:txBody>
                  <a:tcPr marL="121888" marR="121888" anchor="ctr">
                    <a:lnT w="38100" cap="flat" cmpd="sng" algn="ctr">
                      <a:solidFill>
                        <a:schemeClr val="bg1"/>
                      </a:solidFill>
                      <a:prstDash val="solid"/>
                      <a:round/>
                      <a:headEnd type="none" w="med" len="med"/>
                      <a:tailEnd type="none" w="med" len="med"/>
                    </a:lnT>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4254025134"/>
              </p:ext>
            </p:extLst>
          </p:nvPr>
        </p:nvGraphicFramePr>
        <p:xfrm>
          <a:off x="-9990" y="2180129"/>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T>
                      <a:noFill/>
                    </a:lnT>
                    <a:lnB w="38100" cap="flat" cmpd="sng" algn="ctr">
                      <a:no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T>
                      <a:noFill/>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CODB</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SO Narrative</a:t>
                      </a:r>
                    </a:p>
                  </a:txBody>
                  <a:tcPr marL="121888" marR="121888" anchor="ctr">
                    <a:lnL>
                      <a:noFill/>
                    </a:lnL>
                    <a:lnR>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no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306424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 - SO Narrative">
    <p:spTree>
      <p:nvGrpSpPr>
        <p:cNvPr id="1" name=""/>
        <p:cNvGrpSpPr/>
        <p:nvPr/>
      </p:nvGrpSpPr>
      <p:grpSpPr>
        <a:xfrm>
          <a:off x="0" y="0"/>
          <a:ext cx="0" cy="0"/>
          <a:chOff x="0" y="0"/>
          <a:chExt cx="0" cy="0"/>
        </a:xfrm>
      </p:grpSpPr>
      <p:sp>
        <p:nvSpPr>
          <p:cNvPr id="4" name="Rectangle 3"/>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5" name="Table 4"/>
          <p:cNvGraphicFramePr>
            <a:graphicFrameLocks noGrp="1"/>
          </p:cNvGraphicFramePr>
          <p:nvPr userDrawn="1">
            <p:extLst>
              <p:ext uri="{D42A27DB-BD31-4B8C-83A1-F6EECF244321}">
                <p14:modId xmlns:p14="http://schemas.microsoft.com/office/powerpoint/2010/main" val="1457930447"/>
              </p:ext>
            </p:extLst>
          </p:nvPr>
        </p:nvGraphicFramePr>
        <p:xfrm>
          <a:off x="-9990" y="2646729"/>
          <a:ext cx="2244609" cy="419100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B w="381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L>
                      <a:noFill/>
                    </a:lnL>
                    <a:lnR>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SO Narrative</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solidFill>
                        <a:schemeClr val="bg1"/>
                      </a:solidFill>
                      <a:prstDash val="solid"/>
                      <a:round/>
                      <a:headEnd type="none" w="med" len="med"/>
                      <a:tailEnd type="none" w="med" len="med"/>
                    </a:lnT>
                    <a:solidFill>
                      <a:schemeClr val="accent2"/>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8"/>
                  </a:ext>
                </a:extLst>
              </a:tr>
            </a:tbl>
          </a:graphicData>
        </a:graphic>
      </p:graphicFrame>
      <p:sp>
        <p:nvSpPr>
          <p:cNvPr id="6" name="Rectangle 5"/>
          <p:cNvSpPr/>
          <p:nvPr userDrawn="1"/>
        </p:nvSpPr>
        <p:spPr>
          <a:xfrm>
            <a:off x="0" y="0"/>
            <a:ext cx="2234618" cy="6858000"/>
          </a:xfrm>
          <a:prstGeom prst="rect">
            <a:avLst/>
          </a:prstGeom>
          <a:solidFill>
            <a:schemeClr val="bg1">
              <a:lumMod val="8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aphicFrame>
        <p:nvGraphicFramePr>
          <p:cNvPr id="7" name="Table 6"/>
          <p:cNvGraphicFramePr>
            <a:graphicFrameLocks noGrp="1"/>
          </p:cNvGraphicFramePr>
          <p:nvPr userDrawn="1">
            <p:extLst>
              <p:ext uri="{D42A27DB-BD31-4B8C-83A1-F6EECF244321}">
                <p14:modId xmlns:p14="http://schemas.microsoft.com/office/powerpoint/2010/main" val="3406299070"/>
              </p:ext>
            </p:extLst>
          </p:nvPr>
        </p:nvGraphicFramePr>
        <p:xfrm>
          <a:off x="-9990" y="2180129"/>
          <a:ext cx="2244609" cy="4653835"/>
        </p:xfrm>
        <a:graphic>
          <a:graphicData uri="http://schemas.openxmlformats.org/drawingml/2006/table">
            <a:tbl>
              <a:tblPr firstRow="1" bandRow="1">
                <a:tableStyleId>{2D5ABB26-0587-4C30-8999-92F81FD0307C}</a:tableStyleId>
              </a:tblPr>
              <a:tblGrid>
                <a:gridCol w="2244609">
                  <a:extLst>
                    <a:ext uri="{9D8B030D-6E8A-4147-A177-3AD203B41FA5}">
                      <a16:colId xmlns:a16="http://schemas.microsoft.com/office/drawing/2014/main" val="20000"/>
                    </a:ext>
                  </a:extLst>
                </a:gridCol>
              </a:tblGrid>
              <a:tr h="462830">
                <a:tc>
                  <a:txBody>
                    <a:bodyPr/>
                    <a:lstStyle/>
                    <a:p>
                      <a:endParaRPr lang="en-US" sz="1400" dirty="0">
                        <a:latin typeface="Calibri" panose="020F0502020204030204" pitchFamily="34" charset="0"/>
                      </a:endParaRPr>
                    </a:p>
                  </a:txBody>
                  <a:tcPr marL="121888" marR="121888" anchor="ctr">
                    <a:lnB w="38100" cap="flat" cmpd="sng" algn="ctr">
                      <a:noFill/>
                      <a:prstDash val="solid"/>
                      <a:round/>
                      <a:headEnd type="none" w="med" len="med"/>
                      <a:tailEnd type="none" w="med" len="med"/>
                    </a:lnB>
                  </a:tcPr>
                </a:tc>
                <a:extLst>
                  <a:ext uri="{0D108BD9-81ED-4DB2-BD59-A6C34878D82A}">
                    <a16:rowId xmlns:a16="http://schemas.microsoft.com/office/drawing/2014/main" val="10000"/>
                  </a:ext>
                </a:extLst>
              </a:tr>
              <a:tr h="462830">
                <a:tc>
                  <a:txBody>
                    <a:bodyPr/>
                    <a:lstStyle/>
                    <a:p>
                      <a:r>
                        <a:rPr lang="en-US" sz="1600" b="1" dirty="0">
                          <a:solidFill>
                            <a:schemeClr val="bg1"/>
                          </a:solidFill>
                          <a:latin typeface="Calibri" panose="020F0502020204030204" pitchFamily="34" charset="0"/>
                        </a:rPr>
                        <a:t>Data Entry Tabs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88365">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Strategic Objectives</a:t>
                      </a:r>
                    </a:p>
                  </a:txBody>
                  <a:tcPr marL="121888" marR="121888" anchor="ctr">
                    <a:lnL>
                      <a:noFill/>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2"/>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Planning Levels</a:t>
                      </a:r>
                    </a:p>
                  </a:txBody>
                  <a:tcPr marL="121888" marR="121888" anchor="ctr">
                    <a:lnL>
                      <a:noFill/>
                    </a:lnL>
                    <a:lnR>
                      <a:noFill/>
                    </a:lnR>
                    <a:lnT w="381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3"/>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Commodities</a:t>
                      </a:r>
                    </a:p>
                  </a:txBody>
                  <a:tcPr marL="121888" marR="121888" anchor="ctr">
                    <a:lnT>
                      <a:noFill/>
                    </a:lnT>
                    <a:lnB>
                      <a:noFill/>
                    </a:lnB>
                    <a:solidFill>
                      <a:schemeClr val="accent3">
                        <a:lumMod val="40000"/>
                        <a:lumOff val="60000"/>
                      </a:schemeClr>
                    </a:solidFill>
                  </a:tcPr>
                </a:tc>
                <a:extLst>
                  <a:ext uri="{0D108BD9-81ED-4DB2-BD59-A6C34878D82A}">
                    <a16:rowId xmlns:a16="http://schemas.microsoft.com/office/drawing/2014/main" val="10004"/>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Cross-Cutting</a:t>
                      </a:r>
                    </a:p>
                  </a:txBody>
                  <a:tcPr marL="121888" marR="121888" anchor="ctr">
                    <a:lnT>
                      <a:noFill/>
                    </a:lnT>
                    <a:solidFill>
                      <a:schemeClr val="accent3">
                        <a:lumMod val="40000"/>
                        <a:lumOff val="60000"/>
                      </a:schemeClr>
                    </a:solidFill>
                  </a:tcPr>
                </a:tc>
                <a:extLst>
                  <a:ext uri="{0D108BD9-81ED-4DB2-BD59-A6C34878D82A}">
                    <a16:rowId xmlns:a16="http://schemas.microsoft.com/office/drawing/2014/main" val="10005"/>
                  </a:ext>
                </a:extLst>
              </a:tr>
              <a:tr h="462830">
                <a:tc>
                  <a:txBody>
                    <a:bodyPr/>
                    <a:lstStyle/>
                    <a:p>
                      <a:pPr marL="285750" lvl="0" indent="-285750">
                        <a:buFont typeface="Arial" panose="020B0604020202020204" pitchFamily="34" charset="0"/>
                        <a:buChar char="•"/>
                      </a:pPr>
                      <a:r>
                        <a:rPr lang="en-US" sz="1400" b="1" dirty="0">
                          <a:solidFill>
                            <a:schemeClr val="tx1"/>
                          </a:solidFill>
                          <a:latin typeface="Calibri" panose="020F0502020204030204" pitchFamily="34" charset="0"/>
                        </a:rPr>
                        <a:t>CODB</a:t>
                      </a:r>
                    </a:p>
                  </a:txBody>
                  <a:tcPr marL="121888" marR="121888" anchor="ctr">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462830">
                <a:tc>
                  <a:txBody>
                    <a:bodyPr/>
                    <a:lstStyle/>
                    <a:p>
                      <a:pPr marL="285750" lvl="0" indent="-285750">
                        <a:buFont typeface="Arial" panose="020B0604020202020204" pitchFamily="34" charset="0"/>
                        <a:buChar char="•"/>
                      </a:pPr>
                      <a:r>
                        <a:rPr lang="en-US" sz="1600" b="1" dirty="0">
                          <a:solidFill>
                            <a:schemeClr val="bg1"/>
                          </a:solidFill>
                          <a:latin typeface="Calibri" panose="020F0502020204030204" pitchFamily="34" charset="0"/>
                        </a:rPr>
                        <a:t>SO Narrative</a:t>
                      </a:r>
                    </a:p>
                  </a:txBody>
                  <a:tcPr marL="121888" marR="121888"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462830">
                <a:tc>
                  <a:txBody>
                    <a:bodyPr/>
                    <a:lstStyle/>
                    <a:p>
                      <a:r>
                        <a:rPr lang="en-US" sz="1600" b="1" dirty="0">
                          <a:latin typeface="Calibri" panose="020F0502020204030204" pitchFamily="34" charset="0"/>
                        </a:rPr>
                        <a:t>Analysis Tabs</a:t>
                      </a:r>
                    </a:p>
                  </a:txBody>
                  <a:tcPr marL="121888" marR="121888" anchor="ctr">
                    <a:lnT w="38100" cap="flat" cmpd="sng" algn="ctr">
                      <a:solidFill>
                        <a:schemeClr val="bg1"/>
                      </a:solidFill>
                      <a:prstDash val="solid"/>
                      <a:round/>
                      <a:headEnd type="none" w="med" len="med"/>
                      <a:tailEnd type="none" w="med" len="med"/>
                    </a:lnT>
                    <a:solidFill>
                      <a:schemeClr val="accent2"/>
                    </a:solidFill>
                  </a:tcPr>
                </a:tc>
                <a:extLst>
                  <a:ext uri="{0D108BD9-81ED-4DB2-BD59-A6C34878D82A}">
                    <a16:rowId xmlns:a16="http://schemas.microsoft.com/office/drawing/2014/main" val="10008"/>
                  </a:ext>
                </a:extLst>
              </a:tr>
              <a:tr h="462830">
                <a:tc>
                  <a:txBody>
                    <a:bodyPr/>
                    <a:lstStyle/>
                    <a:p>
                      <a:r>
                        <a:rPr lang="en-US" sz="1600" b="1" dirty="0">
                          <a:latin typeface="Calibri" panose="020F0502020204030204" pitchFamily="34" charset="0"/>
                        </a:rPr>
                        <a:t>Reference</a:t>
                      </a:r>
                      <a:r>
                        <a:rPr lang="en-US" sz="1600" b="1" baseline="0" dirty="0">
                          <a:latin typeface="Calibri" panose="020F0502020204030204" pitchFamily="34" charset="0"/>
                        </a:rPr>
                        <a:t> Tabs</a:t>
                      </a:r>
                      <a:endParaRPr lang="en-US" sz="1600" b="1" dirty="0">
                        <a:latin typeface="Calibri" panose="020F0502020204030204" pitchFamily="34" charset="0"/>
                      </a:endParaRPr>
                    </a:p>
                  </a:txBody>
                  <a:tcPr marL="121888" marR="121888" anchor="ctr">
                    <a:solidFill>
                      <a:schemeClr val="accent6"/>
                    </a:solidFill>
                  </a:tcPr>
                </a:tc>
                <a:extLst>
                  <a:ext uri="{0D108BD9-81ED-4DB2-BD59-A6C34878D82A}">
                    <a16:rowId xmlns:a16="http://schemas.microsoft.com/office/drawing/2014/main" val="10009"/>
                  </a:ext>
                </a:extLst>
              </a:tr>
            </a:tbl>
          </a:graphicData>
        </a:graphic>
      </p:graphicFrame>
      <p:sp>
        <p:nvSpPr>
          <p:cNvPr id="8" name="Rectangle 7"/>
          <p:cNvSpPr/>
          <p:nvPr userDrawn="1"/>
        </p:nvSpPr>
        <p:spPr>
          <a:xfrm>
            <a:off x="0" y="-2"/>
            <a:ext cx="12188825"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9" name="Text Placeholder 9"/>
          <p:cNvSpPr>
            <a:spLocks noGrp="1"/>
          </p:cNvSpPr>
          <p:nvPr>
            <p:ph type="body" sz="quarter" idx="13"/>
          </p:nvPr>
        </p:nvSpPr>
        <p:spPr>
          <a:xfrm>
            <a:off x="229960" y="203817"/>
            <a:ext cx="11687798"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8169878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2.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170918" y="6356354"/>
            <a:ext cx="2742486" cy="365125"/>
          </a:xfrm>
          <a:prstGeom prst="rect">
            <a:avLst/>
          </a:prstGeom>
        </p:spPr>
        <p:txBody>
          <a:bodyPr vert="horz" lIns="91440" tIns="45720" rIns="91440" bIns="45720" rtlCol="0" anchor="ctr"/>
          <a:lstStyle>
            <a:lvl1pPr algn="r">
              <a:defRPr sz="900">
                <a:solidFill>
                  <a:schemeClr val="bg2">
                    <a:lumMod val="25000"/>
                  </a:schemeClr>
                </a:solidFill>
                <a:latin typeface="+mj-lt"/>
              </a:defRPr>
            </a:lvl1pPr>
          </a:lstStyle>
          <a:p>
            <a:fld id="{016C0488-217C-405E-84A7-2C6B75A710C1}" type="slidenum">
              <a:rPr lang="en-US" smtClean="0">
                <a:solidFill>
                  <a:srgbClr val="16181A">
                    <a:lumMod val="25000"/>
                  </a:srgbClr>
                </a:solidFill>
              </a:rPr>
              <a:pPr/>
              <a:t>‹#›</a:t>
            </a:fld>
            <a:endParaRPr lang="en-US" dirty="0">
              <a:solidFill>
                <a:srgbClr val="16181A">
                  <a:lumMod val="25000"/>
                </a:srgbClr>
              </a:solidFill>
            </a:endParaRPr>
          </a:p>
        </p:txBody>
      </p:sp>
    </p:spTree>
    <p:extLst>
      <p:ext uri="{BB962C8B-B14F-4D97-AF65-F5344CB8AC3E}">
        <p14:creationId xmlns:p14="http://schemas.microsoft.com/office/powerpoint/2010/main" val="181466217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4462" r:id="rId4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59281"/>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036950"/>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9" r:id="rId15"/>
    <p:sldLayoutId id="2147484480" r:id="rId16"/>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5.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30.jpe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jpe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5.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Retention Focus in COP18 and COP19 – Update for </a:t>
            </a:r>
            <a:r>
              <a:rPr lang="en-US" b="1" dirty="0" err="1" smtClean="0"/>
              <a:t>Siyenza</a:t>
            </a:r>
            <a:r>
              <a:rPr lang="en-US" b="1" dirty="0" smtClean="0"/>
              <a:t> Leads</a:t>
            </a:r>
            <a:endParaRPr lang="en-US" b="1"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671646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8874" y="41218"/>
            <a:ext cx="11687798" cy="456949"/>
          </a:xfrm>
        </p:spPr>
        <p:txBody>
          <a:bodyPr>
            <a:noAutofit/>
          </a:bodyPr>
          <a:lstStyle/>
          <a:p>
            <a:r>
              <a:rPr lang="en-US" sz="2400" dirty="0" smtClean="0"/>
              <a:t>PEPFAR SA Team Simultaneously Working with NDOH to Automate this Process Using </a:t>
            </a:r>
            <a:r>
              <a:rPr lang="en-US" sz="2400" dirty="0" err="1" smtClean="0"/>
              <a:t>CommCare</a:t>
            </a:r>
            <a:r>
              <a:rPr lang="en-US" sz="2400" dirty="0" smtClean="0"/>
              <a:t> </a:t>
            </a:r>
            <a:r>
              <a:rPr lang="en-US" sz="2400" dirty="0" err="1" smtClean="0"/>
              <a:t>mHealth</a:t>
            </a:r>
            <a:r>
              <a:rPr lang="en-US" sz="2400" dirty="0" smtClean="0"/>
              <a:t> Solution to be Piloted Beginning Aug 2019</a:t>
            </a:r>
            <a:endParaRPr lang="en-US" sz="2400" dirty="0"/>
          </a:p>
        </p:txBody>
      </p:sp>
      <p:sp>
        <p:nvSpPr>
          <p:cNvPr id="3" name="Text Placeholder 2"/>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3"/>
          <a:stretch>
            <a:fillRect/>
          </a:stretch>
        </p:blipFill>
        <p:spPr>
          <a:xfrm>
            <a:off x="229960" y="1031399"/>
            <a:ext cx="6775118" cy="2119730"/>
          </a:xfrm>
          <a:prstGeom prst="rect">
            <a:avLst/>
          </a:prstGeom>
          <a:ln>
            <a:solidFill>
              <a:schemeClr val="accent6">
                <a:lumMod val="75000"/>
              </a:schemeClr>
            </a:solidFill>
          </a:ln>
        </p:spPr>
      </p:pic>
      <p:sp>
        <p:nvSpPr>
          <p:cNvPr id="6" name="Right Arrow 5"/>
          <p:cNvSpPr/>
          <p:nvPr/>
        </p:nvSpPr>
        <p:spPr>
          <a:xfrm rot="5400000">
            <a:off x="3896536" y="2922171"/>
            <a:ext cx="620846" cy="149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40059" y="4098815"/>
            <a:ext cx="3733800" cy="369332"/>
          </a:xfrm>
          <a:prstGeom prst="rect">
            <a:avLst/>
          </a:prstGeom>
          <a:noFill/>
        </p:spPr>
        <p:txBody>
          <a:bodyPr wrap="square" rtlCol="0">
            <a:spAutoFit/>
          </a:bodyPr>
          <a:lstStyle/>
          <a:p>
            <a:pPr algn="ctr"/>
            <a:r>
              <a:rPr lang="en-US" u="sng" dirty="0" err="1" smtClean="0"/>
              <a:t>CommCare</a:t>
            </a:r>
            <a:r>
              <a:rPr lang="en-US" u="sng" dirty="0"/>
              <a:t> </a:t>
            </a:r>
            <a:r>
              <a:rPr lang="en-US" u="sng" dirty="0" err="1" smtClean="0"/>
              <a:t>Mhealth</a:t>
            </a:r>
            <a:r>
              <a:rPr lang="en-US" u="sng" dirty="0" smtClean="0"/>
              <a:t> Solution</a:t>
            </a:r>
          </a:p>
        </p:txBody>
      </p:sp>
      <p:pic>
        <p:nvPicPr>
          <p:cNvPr id="8" name="Picture 7"/>
          <p:cNvPicPr>
            <a:picLocks noChangeAspect="1"/>
          </p:cNvPicPr>
          <p:nvPr/>
        </p:nvPicPr>
        <p:blipFill>
          <a:blip r:embed="rId4"/>
          <a:stretch>
            <a:fillRect/>
          </a:stretch>
        </p:blipFill>
        <p:spPr>
          <a:xfrm>
            <a:off x="1161074" y="4873334"/>
            <a:ext cx="3619500" cy="1760127"/>
          </a:xfrm>
          <a:prstGeom prst="rect">
            <a:avLst/>
          </a:prstGeom>
        </p:spPr>
      </p:pic>
      <p:pic>
        <p:nvPicPr>
          <p:cNvPr id="9" name="Picture 8"/>
          <p:cNvPicPr>
            <a:picLocks noChangeAspect="1"/>
          </p:cNvPicPr>
          <p:nvPr/>
        </p:nvPicPr>
        <p:blipFill>
          <a:blip r:embed="rId5"/>
          <a:stretch>
            <a:fillRect/>
          </a:stretch>
        </p:blipFill>
        <p:spPr>
          <a:xfrm>
            <a:off x="4743674" y="4673121"/>
            <a:ext cx="1900340" cy="1888158"/>
          </a:xfrm>
          <a:prstGeom prst="rect">
            <a:avLst/>
          </a:prstGeom>
        </p:spPr>
      </p:pic>
      <p:pic>
        <p:nvPicPr>
          <p:cNvPr id="10" name="Picture 9"/>
          <p:cNvPicPr>
            <a:picLocks noChangeAspect="1"/>
          </p:cNvPicPr>
          <p:nvPr/>
        </p:nvPicPr>
        <p:blipFill>
          <a:blip r:embed="rId6"/>
          <a:stretch>
            <a:fillRect/>
          </a:stretch>
        </p:blipFill>
        <p:spPr>
          <a:xfrm>
            <a:off x="7276625" y="3807282"/>
            <a:ext cx="4912200" cy="2864322"/>
          </a:xfrm>
          <a:prstGeom prst="rect">
            <a:avLst/>
          </a:prstGeom>
        </p:spPr>
      </p:pic>
      <p:graphicFrame>
        <p:nvGraphicFramePr>
          <p:cNvPr id="13" name="Chart 12"/>
          <p:cNvGraphicFramePr/>
          <p:nvPr>
            <p:extLst>
              <p:ext uri="{D42A27DB-BD31-4B8C-83A1-F6EECF244321}">
                <p14:modId xmlns:p14="http://schemas.microsoft.com/office/powerpoint/2010/main" val="818734578"/>
              </p:ext>
            </p:extLst>
          </p:nvPr>
        </p:nvGraphicFramePr>
        <p:xfrm>
          <a:off x="8151812" y="999741"/>
          <a:ext cx="3634860" cy="2546446"/>
        </p:xfrm>
        <a:graphic>
          <a:graphicData uri="http://schemas.openxmlformats.org/drawingml/2006/chart">
            <c:chart xmlns:c="http://schemas.openxmlformats.org/drawingml/2006/chart" xmlns:r="http://schemas.openxmlformats.org/officeDocument/2006/relationships" r:id="rId7"/>
          </a:graphicData>
        </a:graphic>
      </p:graphicFrame>
      <p:sp>
        <p:nvSpPr>
          <p:cNvPr id="15" name="Right Arrow 14"/>
          <p:cNvSpPr/>
          <p:nvPr/>
        </p:nvSpPr>
        <p:spPr>
          <a:xfrm>
            <a:off x="7276625" y="1740161"/>
            <a:ext cx="620846" cy="149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759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392" y="51028"/>
            <a:ext cx="11707532" cy="547862"/>
          </a:xfrm>
        </p:spPr>
        <p:txBody>
          <a:bodyPr/>
          <a:lstStyle/>
          <a:p>
            <a:r>
              <a:rPr lang="en-US" sz="2799" dirty="0" smtClean="0"/>
              <a:t>Initial System Set-Up to Capture Reasons for Missed Appointments Designed to Enable Site/Population Specific Solutions</a:t>
            </a:r>
            <a:endParaRPr lang="en-US" sz="2799" dirty="0"/>
          </a:p>
        </p:txBody>
      </p:sp>
      <p:sp>
        <p:nvSpPr>
          <p:cNvPr id="9" name="Content Placeholder 8"/>
          <p:cNvSpPr>
            <a:spLocks noGrp="1"/>
          </p:cNvSpPr>
          <p:nvPr>
            <p:ph sz="half" idx="1"/>
          </p:nvPr>
        </p:nvSpPr>
        <p:spPr>
          <a:xfrm>
            <a:off x="6125158" y="1253106"/>
            <a:ext cx="5765884" cy="5199296"/>
          </a:xfrm>
          <a:ln>
            <a:solidFill>
              <a:schemeClr val="tx1"/>
            </a:solidFill>
          </a:ln>
        </p:spPr>
        <p:txBody>
          <a:bodyPr/>
          <a:lstStyle/>
          <a:p>
            <a:pPr marL="0" indent="0" algn="ctr">
              <a:buNone/>
            </a:pPr>
            <a:r>
              <a:rPr lang="en-US" dirty="0"/>
              <a:t>Individualized Solutions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86" y="1795993"/>
            <a:ext cx="5326896" cy="448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8"/>
          <p:cNvSpPr>
            <a:spLocks noGrp="1"/>
          </p:cNvSpPr>
          <p:nvPr>
            <p:ph sz="half" idx="1"/>
          </p:nvPr>
        </p:nvSpPr>
        <p:spPr>
          <a:xfrm>
            <a:off x="271392" y="1253106"/>
            <a:ext cx="5765884" cy="5199296"/>
          </a:xfrm>
          <a:ln>
            <a:solidFill>
              <a:schemeClr val="tx1"/>
            </a:solidFill>
          </a:ln>
        </p:spPr>
        <p:txBody>
          <a:bodyPr/>
          <a:lstStyle/>
          <a:p>
            <a:pPr marL="0" indent="0" algn="ctr">
              <a:buNone/>
            </a:pPr>
            <a:r>
              <a:rPr lang="en-US" dirty="0"/>
              <a:t>Reasons for missing appointment</a:t>
            </a:r>
          </a:p>
        </p:txBody>
      </p:sp>
      <p:cxnSp>
        <p:nvCxnSpPr>
          <p:cNvPr id="5" name="Straight Arrow Connector 4"/>
          <p:cNvCxnSpPr/>
          <p:nvPr/>
        </p:nvCxnSpPr>
        <p:spPr>
          <a:xfrm flipV="1">
            <a:off x="5874513" y="2276987"/>
            <a:ext cx="3013191" cy="895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777446" y="3428684"/>
            <a:ext cx="3110259" cy="1584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V="1">
            <a:off x="5904499" y="4503973"/>
            <a:ext cx="830792" cy="3277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a:off x="5874514" y="2842943"/>
            <a:ext cx="65418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Oval 19"/>
          <p:cNvSpPr/>
          <p:nvPr/>
        </p:nvSpPr>
        <p:spPr>
          <a:xfrm>
            <a:off x="8995993" y="3216390"/>
            <a:ext cx="2271120" cy="7141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26"/>
            <a:r>
              <a:rPr lang="en-US" sz="1999" dirty="0">
                <a:solidFill>
                  <a:prstClr val="white"/>
                </a:solidFill>
                <a:latin typeface="Calibri" panose="020F0502020204030204"/>
              </a:rPr>
              <a:t>Appointment Reminders</a:t>
            </a:r>
          </a:p>
        </p:txBody>
      </p:sp>
      <p:sp>
        <p:nvSpPr>
          <p:cNvPr id="23" name="Oval 22"/>
          <p:cNvSpPr/>
          <p:nvPr/>
        </p:nvSpPr>
        <p:spPr>
          <a:xfrm>
            <a:off x="6823173" y="4004908"/>
            <a:ext cx="2271120" cy="71418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26"/>
            <a:r>
              <a:rPr lang="en-US" sz="1999" dirty="0">
                <a:solidFill>
                  <a:prstClr val="white"/>
                </a:solidFill>
                <a:latin typeface="Calibri" panose="020F0502020204030204"/>
              </a:rPr>
              <a:t>Data Quality Approached</a:t>
            </a:r>
          </a:p>
        </p:txBody>
      </p:sp>
      <p:sp>
        <p:nvSpPr>
          <p:cNvPr id="24" name="Oval 23"/>
          <p:cNvSpPr/>
          <p:nvPr/>
        </p:nvSpPr>
        <p:spPr>
          <a:xfrm>
            <a:off x="7163807" y="5513172"/>
            <a:ext cx="2271120" cy="71418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126"/>
            <a:r>
              <a:rPr lang="en-US" sz="1999" dirty="0">
                <a:solidFill>
                  <a:prstClr val="white"/>
                </a:solidFill>
                <a:latin typeface="Calibri" panose="020F0502020204030204"/>
              </a:rPr>
              <a:t>Pre-packs</a:t>
            </a:r>
          </a:p>
        </p:txBody>
      </p:sp>
      <p:sp>
        <p:nvSpPr>
          <p:cNvPr id="25" name="Oval 24"/>
          <p:cNvSpPr/>
          <p:nvPr/>
        </p:nvSpPr>
        <p:spPr>
          <a:xfrm>
            <a:off x="9195081" y="1800650"/>
            <a:ext cx="2271120" cy="714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a:solidFill>
                  <a:prstClr val="white"/>
                </a:solidFill>
                <a:latin typeface="Calibri" panose="020F0502020204030204"/>
              </a:rPr>
              <a:t>Community ART</a:t>
            </a:r>
          </a:p>
        </p:txBody>
      </p:sp>
      <p:sp>
        <p:nvSpPr>
          <p:cNvPr id="26" name="Oval 25"/>
          <p:cNvSpPr/>
          <p:nvPr/>
        </p:nvSpPr>
        <p:spPr>
          <a:xfrm>
            <a:off x="6616584" y="2485849"/>
            <a:ext cx="2271120" cy="71418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26"/>
            <a:r>
              <a:rPr lang="en-US" sz="1999" dirty="0">
                <a:solidFill>
                  <a:prstClr val="white"/>
                </a:solidFill>
                <a:latin typeface="Calibri" panose="020F0502020204030204"/>
              </a:rPr>
              <a:t>Extended Hours</a:t>
            </a:r>
          </a:p>
        </p:txBody>
      </p:sp>
      <p:sp>
        <p:nvSpPr>
          <p:cNvPr id="31" name="Oval 30"/>
          <p:cNvSpPr/>
          <p:nvPr/>
        </p:nvSpPr>
        <p:spPr>
          <a:xfrm>
            <a:off x="9008100" y="4798983"/>
            <a:ext cx="2271120" cy="71418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defTabSz="914126"/>
            <a:r>
              <a:rPr lang="en-US" sz="1999" dirty="0">
                <a:solidFill>
                  <a:prstClr val="white"/>
                </a:solidFill>
                <a:latin typeface="Calibri" panose="020F0502020204030204"/>
              </a:rPr>
              <a:t>Networked data systems</a:t>
            </a:r>
          </a:p>
        </p:txBody>
      </p:sp>
      <p:cxnSp>
        <p:nvCxnSpPr>
          <p:cNvPr id="32" name="Straight Arrow Connector 31"/>
          <p:cNvCxnSpPr/>
          <p:nvPr/>
        </p:nvCxnSpPr>
        <p:spPr>
          <a:xfrm>
            <a:off x="5904499" y="5575914"/>
            <a:ext cx="1171425" cy="2943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flipV="1">
            <a:off x="5966272" y="5240659"/>
            <a:ext cx="2734452" cy="698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0596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9128" y="19878"/>
            <a:ext cx="11687798" cy="456949"/>
          </a:xfrm>
        </p:spPr>
        <p:txBody>
          <a:bodyPr>
            <a:noAutofit/>
          </a:bodyPr>
          <a:lstStyle/>
          <a:p>
            <a:r>
              <a:rPr lang="en-US" sz="2800" dirty="0" smtClean="0"/>
              <a:t>SOPs/Job AIDS Developed to Support Implementation of Tracking/Tracing Shared with DSPs and Site Leads</a:t>
            </a:r>
            <a:endParaRPr lang="en-US" sz="2800" dirty="0"/>
          </a:p>
        </p:txBody>
      </p:sp>
      <p:sp>
        <p:nvSpPr>
          <p:cNvPr id="3" name="Text Placeholder 2"/>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stretch>
            <a:fillRect/>
          </a:stretch>
        </p:blipFill>
        <p:spPr>
          <a:xfrm>
            <a:off x="1864550" y="990600"/>
            <a:ext cx="2617683" cy="5834270"/>
          </a:xfrm>
          <a:prstGeom prst="rect">
            <a:avLst/>
          </a:prstGeom>
        </p:spPr>
      </p:pic>
      <p:pic>
        <p:nvPicPr>
          <p:cNvPr id="6" name="Picture 5"/>
          <p:cNvPicPr>
            <a:picLocks noChangeAspect="1"/>
          </p:cNvPicPr>
          <p:nvPr/>
        </p:nvPicPr>
        <p:blipFill>
          <a:blip r:embed="rId3"/>
          <a:stretch>
            <a:fillRect/>
          </a:stretch>
        </p:blipFill>
        <p:spPr>
          <a:xfrm>
            <a:off x="4951412" y="1023730"/>
            <a:ext cx="2743200" cy="5750804"/>
          </a:xfrm>
          <a:prstGeom prst="rect">
            <a:avLst/>
          </a:prstGeom>
        </p:spPr>
      </p:pic>
      <p:pic>
        <p:nvPicPr>
          <p:cNvPr id="7" name="Picture 6"/>
          <p:cNvPicPr>
            <a:picLocks noChangeAspect="1"/>
          </p:cNvPicPr>
          <p:nvPr/>
        </p:nvPicPr>
        <p:blipFill>
          <a:blip r:embed="rId4"/>
          <a:stretch>
            <a:fillRect/>
          </a:stretch>
        </p:blipFill>
        <p:spPr>
          <a:xfrm>
            <a:off x="8609012" y="1017104"/>
            <a:ext cx="2432022" cy="5707671"/>
          </a:xfrm>
          <a:prstGeom prst="rect">
            <a:avLst/>
          </a:prstGeom>
        </p:spPr>
      </p:pic>
    </p:spTree>
    <p:extLst>
      <p:ext uri="{BB962C8B-B14F-4D97-AF65-F5344CB8AC3E}">
        <p14:creationId xmlns:p14="http://schemas.microsoft.com/office/powerpoint/2010/main" val="68210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7012" y="29817"/>
            <a:ext cx="11687798" cy="456949"/>
          </a:xfrm>
        </p:spPr>
        <p:txBody>
          <a:bodyPr>
            <a:noAutofit/>
          </a:bodyPr>
          <a:lstStyle/>
          <a:p>
            <a:r>
              <a:rPr lang="en-US" sz="2800" dirty="0" err="1" smtClean="0"/>
              <a:t>Siyenza</a:t>
            </a:r>
            <a:r>
              <a:rPr lang="en-US" sz="2800" dirty="0" smtClean="0"/>
              <a:t> Retention Developed to Orient </a:t>
            </a:r>
            <a:r>
              <a:rPr lang="en-US" sz="2800" dirty="0" err="1" smtClean="0"/>
              <a:t>Siyenza</a:t>
            </a:r>
            <a:r>
              <a:rPr lang="en-US" sz="2800" dirty="0" smtClean="0"/>
              <a:t> Staff to These Core Interventions</a:t>
            </a:r>
            <a:endParaRPr lang="en-US" sz="2800" dirty="0"/>
          </a:p>
        </p:txBody>
      </p:sp>
      <p:sp>
        <p:nvSpPr>
          <p:cNvPr id="3" name="Text Placeholder 2"/>
          <p:cNvSpPr>
            <a:spLocks noGrp="1"/>
          </p:cNvSpPr>
          <p:nvPr>
            <p:ph type="body" sz="quarter" idx="15"/>
          </p:nvPr>
        </p:nvSpPr>
        <p:spPr/>
        <p:txBody>
          <a:bodyPr/>
          <a:lstStyle/>
          <a:p>
            <a:endParaRPr lang="en-US"/>
          </a:p>
        </p:txBody>
      </p:sp>
      <p:pic>
        <p:nvPicPr>
          <p:cNvPr id="5" name="Picture 4"/>
          <p:cNvPicPr>
            <a:picLocks noChangeAspect="1"/>
          </p:cNvPicPr>
          <p:nvPr/>
        </p:nvPicPr>
        <p:blipFill>
          <a:blip r:embed="rId2"/>
          <a:stretch>
            <a:fillRect/>
          </a:stretch>
        </p:blipFill>
        <p:spPr>
          <a:xfrm>
            <a:off x="68723" y="875080"/>
            <a:ext cx="5830888" cy="5982920"/>
          </a:xfrm>
          <a:prstGeom prst="rect">
            <a:avLst/>
          </a:prstGeom>
        </p:spPr>
      </p:pic>
      <p:pic>
        <p:nvPicPr>
          <p:cNvPr id="6" name="Picture 5"/>
          <p:cNvPicPr>
            <a:picLocks noChangeAspect="1"/>
          </p:cNvPicPr>
          <p:nvPr/>
        </p:nvPicPr>
        <p:blipFill>
          <a:blip r:embed="rId3"/>
          <a:stretch>
            <a:fillRect/>
          </a:stretch>
        </p:blipFill>
        <p:spPr>
          <a:xfrm>
            <a:off x="6170612" y="822397"/>
            <a:ext cx="5597116" cy="6062107"/>
          </a:xfrm>
          <a:prstGeom prst="rect">
            <a:avLst/>
          </a:prstGeom>
        </p:spPr>
      </p:pic>
    </p:spTree>
    <p:extLst>
      <p:ext uri="{BB962C8B-B14F-4D97-AF65-F5344CB8AC3E}">
        <p14:creationId xmlns:p14="http://schemas.microsoft.com/office/powerpoint/2010/main" val="187198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fontScale="77500" lnSpcReduction="20000"/>
          </a:bodyPr>
          <a:lstStyle/>
          <a:p>
            <a:r>
              <a:rPr lang="en-US" sz="3199" dirty="0" smtClean="0"/>
              <a:t>Many of Activities were also supported by the NDOH Circular/Operation </a:t>
            </a:r>
            <a:r>
              <a:rPr lang="en-US" sz="3199" dirty="0" err="1" smtClean="0"/>
              <a:t>Phuthuma</a:t>
            </a:r>
            <a:endParaRPr lang="en-US" dirty="0"/>
          </a:p>
        </p:txBody>
      </p:sp>
      <p:sp>
        <p:nvSpPr>
          <p:cNvPr id="11" name="Text Placeholder 10"/>
          <p:cNvSpPr>
            <a:spLocks noGrp="1"/>
          </p:cNvSpPr>
          <p:nvPr>
            <p:ph type="body" sz="quarter" idx="15"/>
          </p:nvPr>
        </p:nvSpPr>
        <p:spPr/>
        <p:txBody>
          <a:bodyPr/>
          <a:lstStyle/>
          <a:p>
            <a:endParaRPr lang="en-US"/>
          </a:p>
        </p:txBody>
      </p:sp>
      <p:pic>
        <p:nvPicPr>
          <p:cNvPr id="7" name="Picture 6"/>
          <p:cNvPicPr>
            <a:picLocks noChangeAspect="1"/>
          </p:cNvPicPr>
          <p:nvPr/>
        </p:nvPicPr>
        <p:blipFill>
          <a:blip r:embed="rId2"/>
          <a:stretch>
            <a:fillRect/>
          </a:stretch>
        </p:blipFill>
        <p:spPr>
          <a:xfrm>
            <a:off x="531812" y="1905000"/>
            <a:ext cx="6199802" cy="2739840"/>
          </a:xfrm>
          <a:prstGeom prst="rect">
            <a:avLst/>
          </a:prstGeom>
          <a:ln>
            <a:solidFill>
              <a:schemeClr val="tx1"/>
            </a:solidFill>
          </a:ln>
        </p:spPr>
      </p:pic>
      <p:pic>
        <p:nvPicPr>
          <p:cNvPr id="8" name="Picture 7"/>
          <p:cNvPicPr>
            <a:picLocks noChangeAspect="1"/>
          </p:cNvPicPr>
          <p:nvPr/>
        </p:nvPicPr>
        <p:blipFill rotWithShape="1">
          <a:blip r:embed="rId3"/>
          <a:srcRect l="20228" r="12588" b="1645"/>
          <a:stretch/>
        </p:blipFill>
        <p:spPr>
          <a:xfrm>
            <a:off x="7389812" y="1371600"/>
            <a:ext cx="4198371" cy="4825645"/>
          </a:xfrm>
          <a:prstGeom prst="rect">
            <a:avLst/>
          </a:prstGeom>
          <a:ln>
            <a:solidFill>
              <a:schemeClr val="tx1"/>
            </a:solidFill>
          </a:ln>
        </p:spPr>
      </p:pic>
    </p:spTree>
    <p:extLst>
      <p:ext uri="{BB962C8B-B14F-4D97-AF65-F5344CB8AC3E}">
        <p14:creationId xmlns:p14="http://schemas.microsoft.com/office/powerpoint/2010/main" val="3866091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Next Steps/Way Forward</a:t>
            </a:r>
            <a:endParaRPr lang="en-US" dirty="0"/>
          </a:p>
        </p:txBody>
      </p:sp>
      <p:sp>
        <p:nvSpPr>
          <p:cNvPr id="3" name="Text Placeholder 2"/>
          <p:cNvSpPr>
            <a:spLocks noGrp="1"/>
          </p:cNvSpPr>
          <p:nvPr>
            <p:ph type="body" sz="quarter" idx="15"/>
          </p:nvPr>
        </p:nvSpPr>
        <p:spPr/>
        <p:txBody>
          <a:bodyPr/>
          <a:lstStyle/>
          <a:p>
            <a:endParaRPr lang="en-US"/>
          </a:p>
        </p:txBody>
      </p:sp>
      <p:sp>
        <p:nvSpPr>
          <p:cNvPr id="4" name="Text Placeholder 3"/>
          <p:cNvSpPr>
            <a:spLocks noGrp="1"/>
          </p:cNvSpPr>
          <p:nvPr>
            <p:ph type="body" sz="quarter" idx="14"/>
          </p:nvPr>
        </p:nvSpPr>
        <p:spPr>
          <a:xfrm>
            <a:off x="739671" y="1066800"/>
            <a:ext cx="10737178" cy="3965188"/>
          </a:xfrm>
        </p:spPr>
        <p:txBody>
          <a:bodyPr/>
          <a:lstStyle/>
          <a:p>
            <a:r>
              <a:rPr lang="en-US" b="1" dirty="0" smtClean="0"/>
              <a:t>CDC-SA Office working to: </a:t>
            </a:r>
          </a:p>
          <a:p>
            <a:pPr marL="457200" indent="-457200">
              <a:buFont typeface="Arial" panose="020B0604020202020204" pitchFamily="34" charset="0"/>
              <a:buAutoNum type="arabicParenR"/>
            </a:pPr>
            <a:r>
              <a:rPr lang="en-US" dirty="0"/>
              <a:t>Review tools being utilized for potential improvements</a:t>
            </a:r>
          </a:p>
          <a:p>
            <a:pPr marL="457200" indent="-457200">
              <a:buAutoNum type="arabicParenR"/>
            </a:pPr>
            <a:r>
              <a:rPr lang="en-US" dirty="0" smtClean="0"/>
              <a:t>Launch case manager task team to review implementation and further develop SOPs around implementation of this strategy</a:t>
            </a:r>
          </a:p>
          <a:p>
            <a:pPr marL="457200" indent="-457200">
              <a:buAutoNum type="arabicParenR"/>
            </a:pPr>
            <a:r>
              <a:rPr lang="en-US" dirty="0" smtClean="0"/>
              <a:t>Institute analytic support for existing tools to better provide feedback to partners and site leads on data currently available</a:t>
            </a:r>
          </a:p>
          <a:p>
            <a:pPr marL="457200" indent="-457200">
              <a:buAutoNum type="arabicParenR"/>
            </a:pPr>
            <a:r>
              <a:rPr lang="en-US" dirty="0" smtClean="0"/>
              <a:t>Continue to work nationally to develop/implement technologic approaches to improving the </a:t>
            </a:r>
            <a:r>
              <a:rPr lang="en-US" dirty="0" err="1" smtClean="0"/>
              <a:t>logisitics</a:t>
            </a:r>
            <a:r>
              <a:rPr lang="en-US" dirty="0" smtClean="0"/>
              <a:t> around some of these tasks (e.g. Tier updates; </a:t>
            </a:r>
            <a:r>
              <a:rPr lang="en-US" dirty="0" err="1" smtClean="0"/>
              <a:t>mHealth</a:t>
            </a:r>
            <a:r>
              <a:rPr lang="en-US" dirty="0" smtClean="0"/>
              <a:t> solutions)</a:t>
            </a:r>
          </a:p>
          <a:p>
            <a:pPr marL="457200" indent="-457200">
              <a:buAutoNum type="arabicParenR"/>
            </a:pPr>
            <a:endParaRPr lang="en-US" dirty="0" smtClean="0"/>
          </a:p>
        </p:txBody>
      </p:sp>
    </p:spTree>
    <p:extLst>
      <p:ext uri="{BB962C8B-B14F-4D97-AF65-F5344CB8AC3E}">
        <p14:creationId xmlns:p14="http://schemas.microsoft.com/office/powerpoint/2010/main" val="2310515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Next Steps/Way Forward</a:t>
            </a:r>
            <a:endParaRPr lang="en-US" dirty="0"/>
          </a:p>
        </p:txBody>
      </p:sp>
      <p:sp>
        <p:nvSpPr>
          <p:cNvPr id="3" name="Text Placeholder 2"/>
          <p:cNvSpPr>
            <a:spLocks noGrp="1"/>
          </p:cNvSpPr>
          <p:nvPr>
            <p:ph type="body" sz="quarter" idx="15"/>
          </p:nvPr>
        </p:nvSpPr>
        <p:spPr/>
        <p:txBody>
          <a:bodyPr/>
          <a:lstStyle/>
          <a:p>
            <a:endParaRPr lang="en-US"/>
          </a:p>
        </p:txBody>
      </p:sp>
      <p:sp>
        <p:nvSpPr>
          <p:cNvPr id="4" name="Text Placeholder 3"/>
          <p:cNvSpPr>
            <a:spLocks noGrp="1"/>
          </p:cNvSpPr>
          <p:nvPr>
            <p:ph type="body" sz="quarter" idx="14"/>
          </p:nvPr>
        </p:nvSpPr>
        <p:spPr>
          <a:xfrm>
            <a:off x="1141412" y="958048"/>
            <a:ext cx="10737178" cy="5423023"/>
          </a:xfrm>
        </p:spPr>
        <p:txBody>
          <a:bodyPr/>
          <a:lstStyle/>
          <a:p>
            <a:r>
              <a:rPr lang="en-US" b="1" dirty="0" smtClean="0"/>
              <a:t>Site Leads encouraged to: </a:t>
            </a:r>
          </a:p>
          <a:p>
            <a:pPr marL="457200" indent="-457200">
              <a:buAutoNum type="arabicParenR"/>
            </a:pPr>
            <a:r>
              <a:rPr lang="en-US" dirty="0" smtClean="0"/>
              <a:t>Review existing tools/registers/data and discuss with the PO/AM for your partner and/or the C&amp;T Branch if you have any questions about how these tools/activities should be implemented</a:t>
            </a:r>
          </a:p>
          <a:p>
            <a:pPr marL="457200" indent="-457200">
              <a:buAutoNum type="arabicParenR"/>
            </a:pPr>
            <a:r>
              <a:rPr lang="en-US" dirty="0" smtClean="0"/>
              <a:t>Utilize the retention checklist to assess how these interventions are being implemented at the site you support and log any deficiencies in the tracker (feedback on this checklist again, can be provided to </a:t>
            </a:r>
            <a:r>
              <a:rPr lang="en-US" dirty="0" err="1" smtClean="0"/>
              <a:t>Siyenza</a:t>
            </a:r>
            <a:r>
              <a:rPr lang="en-US" dirty="0" smtClean="0"/>
              <a:t>/C&amp;T Teams)</a:t>
            </a:r>
          </a:p>
          <a:p>
            <a:pPr marL="457200" indent="-457200">
              <a:buAutoNum type="arabicParenR"/>
            </a:pPr>
            <a:r>
              <a:rPr lang="en-US" dirty="0" smtClean="0"/>
              <a:t>Review available data on missed appointments from your site and discuss with your site leads what specific approaches might be used to address this</a:t>
            </a:r>
          </a:p>
          <a:p>
            <a:pPr marL="457200" indent="-457200">
              <a:buAutoNum type="arabicParenR"/>
            </a:pPr>
            <a:r>
              <a:rPr lang="en-US" dirty="0" smtClean="0"/>
              <a:t>Share best practices you find at your site with the </a:t>
            </a:r>
            <a:r>
              <a:rPr lang="en-US" dirty="0" err="1" smtClean="0"/>
              <a:t>Siyenza</a:t>
            </a:r>
            <a:r>
              <a:rPr lang="en-US" dirty="0" smtClean="0"/>
              <a:t> team</a:t>
            </a:r>
          </a:p>
          <a:p>
            <a:pPr marL="457200" indent="-457200">
              <a:buAutoNum type="arabicParenR"/>
            </a:pPr>
            <a:r>
              <a:rPr lang="en-US" dirty="0" smtClean="0"/>
              <a:t>Avoid developing or implementing new tools without further discussion with </a:t>
            </a:r>
            <a:r>
              <a:rPr lang="en-US" dirty="0" err="1" smtClean="0"/>
              <a:t>Siyenza</a:t>
            </a:r>
            <a:r>
              <a:rPr lang="en-US" dirty="0" smtClean="0"/>
              <a:t>/C&amp;T teams</a:t>
            </a:r>
          </a:p>
          <a:p>
            <a:pPr marL="457200" indent="-457200">
              <a:buAutoNum type="arabicParenR"/>
            </a:pPr>
            <a:r>
              <a:rPr lang="en-US" dirty="0" smtClean="0"/>
              <a:t>Volunteer to provide technical support if a specific interest in further improving approach to retention in SA</a:t>
            </a:r>
            <a:endParaRPr lang="en-US" dirty="0"/>
          </a:p>
        </p:txBody>
      </p:sp>
    </p:spTree>
    <p:extLst>
      <p:ext uri="{BB962C8B-B14F-4D97-AF65-F5344CB8AC3E}">
        <p14:creationId xmlns:p14="http://schemas.microsoft.com/office/powerpoint/2010/main" val="9069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1552248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p:txBody>
          <a:bodyPr>
            <a:normAutofit/>
          </a:bodyPr>
          <a:lstStyle/>
          <a:p>
            <a:r>
              <a:rPr lang="en-US" dirty="0" smtClean="0"/>
              <a:t>FYI - TLD Update</a:t>
            </a:r>
            <a:endParaRPr lang="en-US" dirty="0"/>
          </a:p>
        </p:txBody>
      </p:sp>
      <p:sp>
        <p:nvSpPr>
          <p:cNvPr id="5" name="Text Placeholder 4"/>
          <p:cNvSpPr>
            <a:spLocks noGrp="1"/>
          </p:cNvSpPr>
          <p:nvPr>
            <p:ph type="body" sz="quarter" idx="15"/>
          </p:nvPr>
        </p:nvSpPr>
        <p:spPr/>
        <p:txBody>
          <a:bodyPr/>
          <a:lstStyle/>
          <a:p>
            <a:endParaRPr lang="en-US"/>
          </a:p>
        </p:txBody>
      </p:sp>
      <p:sp>
        <p:nvSpPr>
          <p:cNvPr id="12" name="Text Placeholder 11"/>
          <p:cNvSpPr>
            <a:spLocks noGrp="1"/>
          </p:cNvSpPr>
          <p:nvPr>
            <p:ph type="body" sz="quarter" idx="14"/>
          </p:nvPr>
        </p:nvSpPr>
        <p:spPr>
          <a:xfrm>
            <a:off x="1370012" y="3019119"/>
            <a:ext cx="9093047" cy="3347070"/>
          </a:xfrm>
        </p:spPr>
        <p:txBody>
          <a:bodyPr/>
          <a:lstStyle/>
          <a:p>
            <a:pPr marL="214313" indent="-214313">
              <a:buFont typeface="Arial" panose="020B0604020202020204" pitchFamily="34" charset="0"/>
              <a:buChar char="•"/>
            </a:pPr>
            <a:r>
              <a:rPr lang="en-US" sz="2000" dirty="0"/>
              <a:t>Abridged TLD Guidelines completed including:</a:t>
            </a:r>
          </a:p>
          <a:p>
            <a:pPr marL="466725" lvl="1" indent="-214313"/>
            <a:r>
              <a:rPr lang="en-US" sz="2000" dirty="0"/>
              <a:t>Informed choice for women of reproductive potential</a:t>
            </a:r>
          </a:p>
          <a:p>
            <a:pPr marL="466725" lvl="1" indent="-214313"/>
            <a:r>
              <a:rPr lang="en-US" sz="2000" dirty="0"/>
              <a:t>Plan to transition of almost all populations &gt;20kg to DTG-based 1</a:t>
            </a:r>
            <a:r>
              <a:rPr lang="en-US" sz="2000" baseline="30000" dirty="0"/>
              <a:t>st</a:t>
            </a:r>
            <a:r>
              <a:rPr lang="en-US" sz="2000" dirty="0"/>
              <a:t> line regimen</a:t>
            </a:r>
          </a:p>
          <a:p>
            <a:pPr marL="466725" lvl="1" indent="-214313"/>
            <a:r>
              <a:rPr lang="en-US" sz="2000" dirty="0"/>
              <a:t>Elimination of NVP except in children &lt;4wks and/or &lt;3kg</a:t>
            </a:r>
          </a:p>
          <a:p>
            <a:pPr marL="214313" indent="-214313">
              <a:buFont typeface="Arial" panose="020B0604020202020204" pitchFamily="34" charset="0"/>
              <a:buChar char="•"/>
            </a:pPr>
            <a:r>
              <a:rPr lang="en-US" sz="2000" dirty="0" smtClean="0"/>
              <a:t>Abridged guidelines and training materials shared with CDC (</a:t>
            </a:r>
            <a:r>
              <a:rPr lang="en-US" sz="2000" dirty="0" err="1" smtClean="0"/>
              <a:t>KnowledgeHub</a:t>
            </a:r>
            <a:r>
              <a:rPr lang="en-US" sz="2000" dirty="0" smtClean="0"/>
              <a:t>) and are now available for sharing</a:t>
            </a:r>
            <a:endParaRPr lang="en-US" sz="2000" dirty="0"/>
          </a:p>
          <a:p>
            <a:pPr marL="214313" indent="-214313">
              <a:buFont typeface="Arial" panose="020B0604020202020204" pitchFamily="34" charset="0"/>
              <a:buChar char="•"/>
            </a:pPr>
            <a:r>
              <a:rPr lang="en-US" sz="2000" b="1" dirty="0" smtClean="0"/>
              <a:t>Master Training held July 9-11 and Provincial TOT’s are on-going</a:t>
            </a:r>
            <a:endParaRPr lang="en-US" sz="2000" b="1" dirty="0"/>
          </a:p>
          <a:p>
            <a:pPr marL="214313" indent="-214313">
              <a:buFont typeface="Arial" panose="020B0604020202020204" pitchFamily="34" charset="0"/>
              <a:buChar char="•"/>
            </a:pPr>
            <a:r>
              <a:rPr lang="en-US" sz="2000" dirty="0" smtClean="0"/>
              <a:t>Provinces are now in the process of ordering supply with expectation to begin distribution in early September</a:t>
            </a:r>
            <a:endParaRPr lang="en-US" sz="2000" dirty="0"/>
          </a:p>
        </p:txBody>
      </p:sp>
      <p:sp>
        <p:nvSpPr>
          <p:cNvPr id="4" name="Slide Number Placeholder 3">
            <a:extLst>
              <a:ext uri="{FF2B5EF4-FFF2-40B4-BE49-F238E27FC236}">
                <a16:creationId xmlns:a16="http://schemas.microsoft.com/office/drawing/2014/main" id="{BC07F1CD-449F-4D10-8E4D-F35D46FD0979}"/>
              </a:ext>
            </a:extLst>
          </p:cNvPr>
          <p:cNvSpPr>
            <a:spLocks noGrp="1"/>
          </p:cNvSpPr>
          <p:nvPr>
            <p:ph type="sldNum" idx="4294967295"/>
          </p:nvPr>
        </p:nvSpPr>
        <p:spPr>
          <a:xfrm>
            <a:off x="8609012" y="5624514"/>
            <a:ext cx="2057400" cy="274637"/>
          </a:xfrm>
        </p:spPr>
        <p:txBody>
          <a:bodyPr/>
          <a:lstStyle/>
          <a:p>
            <a:pPr defTabSz="685800">
              <a:buClr>
                <a:srgbClr val="000000"/>
              </a:buClr>
              <a:buSzPts val="1200"/>
              <a:defRPr/>
            </a:pPr>
            <a:fld id="{00000000-1234-1234-1234-123412341234}" type="slidenum">
              <a:rPr lang="en-US" kern="0">
                <a:solidFill>
                  <a:srgbClr val="888888"/>
                </a:solidFill>
                <a:latin typeface="Calibri"/>
                <a:cs typeface="Calibri"/>
                <a:sym typeface="Calibri"/>
              </a:rPr>
              <a:pPr defTabSz="685800">
                <a:buClr>
                  <a:srgbClr val="000000"/>
                </a:buClr>
                <a:buSzPts val="1200"/>
                <a:defRPr/>
              </a:pPr>
              <a:t>18</a:t>
            </a:fld>
            <a:endParaRPr lang="en-US" kern="0">
              <a:solidFill>
                <a:srgbClr val="888888"/>
              </a:solidFill>
              <a:latin typeface="Calibri"/>
              <a:cs typeface="Calibri"/>
              <a:sym typeface="Calibri"/>
            </a:endParaRPr>
          </a:p>
        </p:txBody>
      </p:sp>
      <p:pic>
        <p:nvPicPr>
          <p:cNvPr id="2" name="Picture 1"/>
          <p:cNvPicPr>
            <a:picLocks noChangeAspect="1"/>
          </p:cNvPicPr>
          <p:nvPr/>
        </p:nvPicPr>
        <p:blipFill>
          <a:blip r:embed="rId3"/>
          <a:stretch>
            <a:fillRect/>
          </a:stretch>
        </p:blipFill>
        <p:spPr>
          <a:xfrm>
            <a:off x="2020225" y="883363"/>
            <a:ext cx="1543146" cy="1960245"/>
          </a:xfrm>
          <a:prstGeom prst="rect">
            <a:avLst/>
          </a:prstGeom>
          <a:ln>
            <a:solidFill>
              <a:schemeClr val="accent6"/>
            </a:solidFill>
          </a:ln>
        </p:spPr>
      </p:pic>
      <p:pic>
        <p:nvPicPr>
          <p:cNvPr id="14" name="Picture 13"/>
          <p:cNvPicPr>
            <a:picLocks noChangeAspect="1"/>
          </p:cNvPicPr>
          <p:nvPr/>
        </p:nvPicPr>
        <p:blipFill>
          <a:blip r:embed="rId4"/>
          <a:stretch>
            <a:fillRect/>
          </a:stretch>
        </p:blipFill>
        <p:spPr>
          <a:xfrm>
            <a:off x="3697301" y="883363"/>
            <a:ext cx="2882260" cy="1928855"/>
          </a:xfrm>
          <a:prstGeom prst="rect">
            <a:avLst/>
          </a:prstGeom>
          <a:ln>
            <a:solidFill>
              <a:schemeClr val="accent6"/>
            </a:solidFill>
          </a:ln>
        </p:spPr>
      </p:pic>
      <p:pic>
        <p:nvPicPr>
          <p:cNvPr id="16" name="Picture 15"/>
          <p:cNvPicPr>
            <a:picLocks noChangeAspect="1"/>
          </p:cNvPicPr>
          <p:nvPr/>
        </p:nvPicPr>
        <p:blipFill>
          <a:blip r:embed="rId5"/>
          <a:stretch>
            <a:fillRect/>
          </a:stretch>
        </p:blipFill>
        <p:spPr>
          <a:xfrm>
            <a:off x="6847422" y="867667"/>
            <a:ext cx="3554554" cy="1944550"/>
          </a:xfrm>
          <a:prstGeom prst="rect">
            <a:avLst/>
          </a:prstGeom>
          <a:ln>
            <a:solidFill>
              <a:schemeClr val="accent6"/>
            </a:solidFill>
          </a:ln>
        </p:spPr>
      </p:pic>
    </p:spTree>
    <p:extLst>
      <p:ext uri="{BB962C8B-B14F-4D97-AF65-F5344CB8AC3E}">
        <p14:creationId xmlns:p14="http://schemas.microsoft.com/office/powerpoint/2010/main" val="2528349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5315" y="53924"/>
            <a:ext cx="11687798" cy="456949"/>
          </a:xfrm>
        </p:spPr>
        <p:txBody>
          <a:bodyPr>
            <a:noAutofit/>
          </a:bodyPr>
          <a:lstStyle/>
          <a:p>
            <a:r>
              <a:rPr lang="en-US" sz="2800" dirty="0" smtClean="0"/>
              <a:t>Retention on Treatment is one of the Major Challenges to Achieving 90-90-90 in S. Africa with 74% 12-month Retention Reported at APR18</a:t>
            </a:r>
            <a:endParaRPr lang="en-US" sz="2800" dirty="0"/>
          </a:p>
        </p:txBody>
      </p:sp>
      <p:sp>
        <p:nvSpPr>
          <p:cNvPr id="3" name="Text Placeholder 2"/>
          <p:cNvSpPr>
            <a:spLocks noGrp="1"/>
          </p:cNvSpPr>
          <p:nvPr>
            <p:ph type="body" sz="quarter" idx="15"/>
          </p:nvPr>
        </p:nvSpPr>
        <p:spPr/>
        <p:txBody>
          <a:bodyPr/>
          <a:lstStyle/>
          <a:p>
            <a:endParaRPr lang="en-US"/>
          </a:p>
        </p:txBody>
      </p:sp>
      <p:pic>
        <p:nvPicPr>
          <p:cNvPr id="5" name="Picture 4"/>
          <p:cNvPicPr>
            <a:picLocks noChangeAspect="1"/>
          </p:cNvPicPr>
          <p:nvPr/>
        </p:nvPicPr>
        <p:blipFill rotWithShape="1">
          <a:blip r:embed="rId3"/>
          <a:srcRect r="19529" b="18482"/>
          <a:stretch/>
        </p:blipFill>
        <p:spPr>
          <a:xfrm>
            <a:off x="115315" y="1219074"/>
            <a:ext cx="11917087" cy="4572000"/>
          </a:xfrm>
          <a:prstGeom prst="rect">
            <a:avLst/>
          </a:prstGeom>
        </p:spPr>
      </p:pic>
    </p:spTree>
    <p:extLst>
      <p:ext uri="{BB962C8B-B14F-4D97-AF65-F5344CB8AC3E}">
        <p14:creationId xmlns:p14="http://schemas.microsoft.com/office/powerpoint/2010/main" val="46812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27012" y="29817"/>
            <a:ext cx="11687798" cy="456949"/>
          </a:xfrm>
        </p:spPr>
        <p:txBody>
          <a:bodyPr>
            <a:noAutofit/>
          </a:bodyPr>
          <a:lstStyle/>
          <a:p>
            <a:r>
              <a:rPr lang="en-US" sz="2800" dirty="0"/>
              <a:t>Aggressive Site Support via FF and </a:t>
            </a:r>
            <a:r>
              <a:rPr lang="en-US" sz="2800" dirty="0" err="1"/>
              <a:t>Siyenza</a:t>
            </a:r>
            <a:r>
              <a:rPr lang="en-US" sz="2800" dirty="0"/>
              <a:t> </a:t>
            </a:r>
            <a:r>
              <a:rPr lang="en-US" sz="2800" dirty="0" smtClean="0"/>
              <a:t>led </a:t>
            </a:r>
            <a:r>
              <a:rPr lang="en-US" sz="2800" dirty="0"/>
              <a:t>to Substantial Improvements in </a:t>
            </a:r>
            <a:r>
              <a:rPr lang="en-US" sz="2800" dirty="0" err="1"/>
              <a:t>Net_New</a:t>
            </a:r>
            <a:r>
              <a:rPr lang="en-US" sz="2800" dirty="0"/>
              <a:t> and Net New/TX_NEW in Q2 of FY19</a:t>
            </a:r>
          </a:p>
        </p:txBody>
      </p:sp>
      <p:sp>
        <p:nvSpPr>
          <p:cNvPr id="16" name="Text Placeholder 15"/>
          <p:cNvSpPr>
            <a:spLocks noGrp="1"/>
          </p:cNvSpPr>
          <p:nvPr>
            <p:ph type="body" sz="quarter" idx="15"/>
          </p:nvPr>
        </p:nvSpPr>
        <p:spPr/>
        <p:txBody>
          <a:bodyPr/>
          <a:lstStyle/>
          <a:p>
            <a:endParaRPr lang="en-US"/>
          </a:p>
        </p:txBody>
      </p:sp>
      <p:sp>
        <p:nvSpPr>
          <p:cNvPr id="3" name="Rectangle 2"/>
          <p:cNvSpPr/>
          <p:nvPr/>
        </p:nvSpPr>
        <p:spPr>
          <a:xfrm>
            <a:off x="8164307" y="1637282"/>
            <a:ext cx="3264105" cy="2246769"/>
          </a:xfrm>
          <a:prstGeom prst="rect">
            <a:avLst/>
          </a:prstGeom>
          <a:ln>
            <a:solidFill>
              <a:schemeClr val="accent6"/>
            </a:solidFill>
          </a:ln>
        </p:spPr>
        <p:txBody>
          <a:bodyPr wrap="square">
            <a:spAutoFit/>
          </a:bodyPr>
          <a:lstStyle/>
          <a:p>
            <a:r>
              <a:rPr lang="en-US" sz="1400" dirty="0">
                <a:solidFill>
                  <a:srgbClr val="16181A"/>
                </a:solidFill>
                <a:latin typeface="Arial"/>
              </a:rPr>
              <a:t>Overall TX_NET_NEW is higher than it has been for the past four quarters. </a:t>
            </a:r>
          </a:p>
          <a:p>
            <a:endParaRPr lang="en-US" sz="1400" dirty="0">
              <a:solidFill>
                <a:srgbClr val="16181A"/>
              </a:solidFill>
              <a:latin typeface="Arial"/>
            </a:endParaRPr>
          </a:p>
          <a:p>
            <a:r>
              <a:rPr lang="en-US" sz="1400" dirty="0">
                <a:solidFill>
                  <a:srgbClr val="16181A"/>
                </a:solidFill>
                <a:latin typeface="Arial"/>
              </a:rPr>
              <a:t>South Africa surpassed 200,000 TX_NET_NEW in one quarter, a first for the program.</a:t>
            </a:r>
          </a:p>
          <a:p>
            <a:endParaRPr lang="en-US" sz="1400" dirty="0">
              <a:solidFill>
                <a:srgbClr val="16181A"/>
              </a:solidFill>
              <a:latin typeface="Arial"/>
            </a:endParaRPr>
          </a:p>
          <a:p>
            <a:r>
              <a:rPr lang="en-US" sz="1400" dirty="0">
                <a:solidFill>
                  <a:srgbClr val="16181A"/>
                </a:solidFill>
                <a:latin typeface="Arial"/>
              </a:rPr>
              <a:t>TX_NET_NEW results are higher than </a:t>
            </a:r>
            <a:r>
              <a:rPr lang="en-US" sz="1400" dirty="0" smtClean="0">
                <a:solidFill>
                  <a:srgbClr val="16181A"/>
                </a:solidFill>
                <a:latin typeface="Arial"/>
              </a:rPr>
              <a:t>TX_NEW </a:t>
            </a:r>
            <a:r>
              <a:rPr lang="en-US" sz="1400" dirty="0" err="1" smtClean="0">
                <a:solidFill>
                  <a:srgbClr val="16181A"/>
                </a:solidFill>
                <a:latin typeface="Arial"/>
              </a:rPr>
              <a:t>signalling</a:t>
            </a:r>
            <a:r>
              <a:rPr lang="en-US" sz="1400" dirty="0" smtClean="0">
                <a:solidFill>
                  <a:srgbClr val="16181A"/>
                </a:solidFill>
                <a:latin typeface="Arial"/>
              </a:rPr>
              <a:t> </a:t>
            </a:r>
            <a:r>
              <a:rPr lang="en-US" sz="1400" dirty="0">
                <a:solidFill>
                  <a:srgbClr val="16181A"/>
                </a:solidFill>
                <a:latin typeface="Arial"/>
              </a:rPr>
              <a:t>improvement in retention and return of patients to care.</a:t>
            </a:r>
          </a:p>
        </p:txBody>
      </p:sp>
      <p:pic>
        <p:nvPicPr>
          <p:cNvPr id="4" name="Picture 3"/>
          <p:cNvPicPr>
            <a:picLocks noChangeAspect="1"/>
          </p:cNvPicPr>
          <p:nvPr/>
        </p:nvPicPr>
        <p:blipFill>
          <a:blip r:embed="rId3"/>
          <a:stretch>
            <a:fillRect/>
          </a:stretch>
        </p:blipFill>
        <p:spPr>
          <a:xfrm>
            <a:off x="759963" y="1157868"/>
            <a:ext cx="7216295" cy="5014332"/>
          </a:xfrm>
          <a:prstGeom prst="rect">
            <a:avLst/>
          </a:prstGeom>
        </p:spPr>
      </p:pic>
    </p:spTree>
    <p:extLst>
      <p:ext uri="{BB962C8B-B14F-4D97-AF65-F5344CB8AC3E}">
        <p14:creationId xmlns:p14="http://schemas.microsoft.com/office/powerpoint/2010/main" val="1590404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7012" y="155755"/>
            <a:ext cx="12420600" cy="387798"/>
          </a:xfrm>
        </p:spPr>
        <p:txBody>
          <a:bodyPr>
            <a:normAutofit/>
          </a:bodyPr>
          <a:lstStyle/>
          <a:p>
            <a:r>
              <a:rPr lang="en-US" sz="2800" dirty="0" smtClean="0"/>
              <a:t>Latest Retention Data Appears to Show Improvements as well</a:t>
            </a:r>
            <a:endParaRPr lang="en-US" sz="2800" dirty="0"/>
          </a:p>
        </p:txBody>
      </p:sp>
      <p:sp>
        <p:nvSpPr>
          <p:cNvPr id="12" name="TextBox 11"/>
          <p:cNvSpPr txBox="1"/>
          <p:nvPr/>
        </p:nvSpPr>
        <p:spPr>
          <a:xfrm>
            <a:off x="1657497" y="5663222"/>
            <a:ext cx="9308612" cy="954107"/>
          </a:xfrm>
          <a:prstGeom prst="rect">
            <a:avLst/>
          </a:prstGeom>
          <a:noFill/>
        </p:spPr>
        <p:txBody>
          <a:bodyPr wrap="square" rtlCol="0">
            <a:spAutoFit/>
          </a:bodyPr>
          <a:lstStyle/>
          <a:p>
            <a:r>
              <a:rPr lang="en-US" sz="1400" b="1" dirty="0" smtClean="0"/>
              <a:t>Retention proxy formula </a:t>
            </a:r>
            <a:r>
              <a:rPr lang="en-US" sz="1400" dirty="0"/>
              <a:t>= 1+ (TX_NET_NEW – TX_NEW)/(TX_CURR – TX_NET_NEW + TX_NEW</a:t>
            </a:r>
            <a:r>
              <a:rPr lang="en-US" sz="1400" dirty="0" smtClean="0"/>
              <a:t>)</a:t>
            </a:r>
          </a:p>
          <a:p>
            <a:endParaRPr lang="en-US" sz="1400" dirty="0"/>
          </a:p>
          <a:p>
            <a:r>
              <a:rPr lang="en-US" sz="1400" b="1" dirty="0" smtClean="0"/>
              <a:t>Numbers likely boosted by those already on treatment &gt;12 months (which generally have higher treatment) as well as Net New Gains from data cleaning and return to care in FY19 Q2</a:t>
            </a:r>
            <a:endParaRPr lang="en-US" sz="1400" b="1" dirty="0"/>
          </a:p>
        </p:txBody>
      </p:sp>
      <p:sp>
        <p:nvSpPr>
          <p:cNvPr id="13" name="TextBox 12"/>
          <p:cNvSpPr txBox="1"/>
          <p:nvPr/>
        </p:nvSpPr>
        <p:spPr>
          <a:xfrm>
            <a:off x="989012" y="910333"/>
            <a:ext cx="10287000" cy="646331"/>
          </a:xfrm>
          <a:prstGeom prst="rect">
            <a:avLst/>
          </a:prstGeom>
          <a:solidFill>
            <a:schemeClr val="tx2">
              <a:lumMod val="40000"/>
              <a:lumOff val="60000"/>
            </a:schemeClr>
          </a:solidFill>
        </p:spPr>
        <p:txBody>
          <a:bodyPr wrap="square" rtlCol="0">
            <a:spAutoFit/>
          </a:bodyPr>
          <a:lstStyle/>
          <a:p>
            <a:r>
              <a:rPr lang="en-US" b="1" dirty="0"/>
              <a:t>Retention Proxy </a:t>
            </a:r>
            <a:r>
              <a:rPr lang="en-US" dirty="0"/>
              <a:t>in the 27 districts for the last 4 quarters </a:t>
            </a:r>
            <a:r>
              <a:rPr lang="en-US" dirty="0" smtClean="0"/>
              <a:t>was 86</a:t>
            </a:r>
            <a:r>
              <a:rPr lang="en-US" dirty="0"/>
              <a:t>%, ranging from 70% to 95</a:t>
            </a:r>
            <a:r>
              <a:rPr lang="en-US" dirty="0" smtClean="0"/>
              <a:t>%; </a:t>
            </a:r>
          </a:p>
          <a:p>
            <a:r>
              <a:rPr lang="en-US" dirty="0" smtClean="0"/>
              <a:t>In FY19 Q2 the retention proxy </a:t>
            </a:r>
            <a:r>
              <a:rPr lang="en-US" b="1" dirty="0" smtClean="0"/>
              <a:t>exceeded 90% </a:t>
            </a:r>
            <a:r>
              <a:rPr lang="en-US" dirty="0" smtClean="0"/>
              <a:t>across all adult age/sex </a:t>
            </a:r>
            <a:r>
              <a:rPr lang="en-US" dirty="0" err="1" smtClean="0"/>
              <a:t>disaggregations</a:t>
            </a:r>
            <a:endParaRPr lang="en-US" dirty="0" smtClean="0"/>
          </a:p>
        </p:txBody>
      </p:sp>
      <p:grpSp>
        <p:nvGrpSpPr>
          <p:cNvPr id="4" name="Group 3"/>
          <p:cNvGrpSpPr/>
          <p:nvPr/>
        </p:nvGrpSpPr>
        <p:grpSpPr>
          <a:xfrm>
            <a:off x="31542" y="1841796"/>
            <a:ext cx="6748670" cy="3568404"/>
            <a:chOff x="616470" y="2218606"/>
            <a:chExt cx="8168640" cy="305241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2016"/>
            <a:stretch/>
          </p:blipFill>
          <p:spPr>
            <a:xfrm>
              <a:off x="616470" y="2218606"/>
              <a:ext cx="8168640" cy="3052418"/>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978" t="66504" r="15133"/>
            <a:stretch/>
          </p:blipFill>
          <p:spPr>
            <a:xfrm>
              <a:off x="1302326" y="3911853"/>
              <a:ext cx="6280727" cy="1359171"/>
            </a:xfrm>
            <a:prstGeom prst="rect">
              <a:avLst/>
            </a:prstGeom>
          </p:spPr>
        </p:pic>
        <p:sp>
          <p:nvSpPr>
            <p:cNvPr id="3" name="Rectangle 2"/>
            <p:cNvSpPr/>
            <p:nvPr/>
          </p:nvSpPr>
          <p:spPr>
            <a:xfrm>
              <a:off x="7583053" y="4765964"/>
              <a:ext cx="1126838" cy="175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8" name="Rectangle 7"/>
          <p:cNvSpPr/>
          <p:nvPr/>
        </p:nvSpPr>
        <p:spPr>
          <a:xfrm>
            <a:off x="1632581" y="3940462"/>
            <a:ext cx="1126838" cy="1330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6418" y="2286000"/>
            <a:ext cx="5811002" cy="2896170"/>
          </a:xfrm>
          <a:prstGeom prst="rect">
            <a:avLst/>
          </a:prstGeom>
        </p:spPr>
      </p:pic>
    </p:spTree>
    <p:extLst>
      <p:ext uri="{BB962C8B-B14F-4D97-AF65-F5344CB8AC3E}">
        <p14:creationId xmlns:p14="http://schemas.microsoft.com/office/powerpoint/2010/main" val="3597395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1" name="Group 1040"/>
          <p:cNvGrpSpPr/>
          <p:nvPr/>
        </p:nvGrpSpPr>
        <p:grpSpPr>
          <a:xfrm>
            <a:off x="10525326" y="1561597"/>
            <a:ext cx="1505717" cy="4080381"/>
            <a:chOff x="10525326" y="1409197"/>
            <a:chExt cx="1505717" cy="4216006"/>
          </a:xfrm>
          <a:solidFill>
            <a:schemeClr val="accent3"/>
          </a:solidFill>
        </p:grpSpPr>
        <p:sp>
          <p:nvSpPr>
            <p:cNvPr id="1038" name="Bent Arrow 1037"/>
            <p:cNvSpPr/>
            <p:nvPr/>
          </p:nvSpPr>
          <p:spPr>
            <a:xfrm rot="5400000">
              <a:off x="9399426" y="2993585"/>
              <a:ext cx="4216006" cy="1047229"/>
            </a:xfrm>
            <a:prstGeom prst="ben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9" name="Block Arc 1038"/>
            <p:cNvSpPr/>
            <p:nvPr/>
          </p:nvSpPr>
          <p:spPr>
            <a:xfrm rot="5015942">
              <a:off x="10625529" y="2562475"/>
              <a:ext cx="1153546" cy="1353952"/>
            </a:xfrm>
            <a:prstGeom prst="blockArc">
              <a:avLst>
                <a:gd name="adj1" fmla="val 10800000"/>
                <a:gd name="adj2" fmla="val 17945022"/>
                <a:gd name="adj3" fmla="val 15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Block Arc 61"/>
            <p:cNvSpPr/>
            <p:nvPr/>
          </p:nvSpPr>
          <p:spPr>
            <a:xfrm rot="5015942">
              <a:off x="10647981" y="4236973"/>
              <a:ext cx="1153546" cy="1353952"/>
            </a:xfrm>
            <a:prstGeom prst="blockArc">
              <a:avLst>
                <a:gd name="adj1" fmla="val 10800000"/>
                <a:gd name="adj2" fmla="val 17945022"/>
                <a:gd name="adj3" fmla="val 151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4" name="Bent Arrow 53"/>
          <p:cNvSpPr/>
          <p:nvPr/>
        </p:nvSpPr>
        <p:spPr>
          <a:xfrm rot="5400000">
            <a:off x="5870016" y="3347608"/>
            <a:ext cx="753592" cy="762000"/>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Bent Arrow 51"/>
          <p:cNvSpPr/>
          <p:nvPr/>
        </p:nvSpPr>
        <p:spPr>
          <a:xfrm rot="5400000">
            <a:off x="3888816" y="3356752"/>
            <a:ext cx="753592" cy="762000"/>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Bent Arrow 49"/>
          <p:cNvSpPr/>
          <p:nvPr/>
        </p:nvSpPr>
        <p:spPr>
          <a:xfrm rot="5400000">
            <a:off x="7775016" y="3356752"/>
            <a:ext cx="753592" cy="762000"/>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5" name="Bent Arrow 1034"/>
          <p:cNvSpPr/>
          <p:nvPr/>
        </p:nvSpPr>
        <p:spPr>
          <a:xfrm rot="5400000">
            <a:off x="787067" y="3339871"/>
            <a:ext cx="753592" cy="762000"/>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034" name="Group 1033"/>
          <p:cNvGrpSpPr/>
          <p:nvPr/>
        </p:nvGrpSpPr>
        <p:grpSpPr>
          <a:xfrm>
            <a:off x="1065212" y="1373660"/>
            <a:ext cx="8868322" cy="3444240"/>
            <a:chOff x="1370012" y="1554480"/>
            <a:chExt cx="7496722" cy="3444240"/>
          </a:xfrm>
        </p:grpSpPr>
        <p:sp>
          <p:nvSpPr>
            <p:cNvPr id="1032" name="Right Arrow 1031"/>
            <p:cNvSpPr/>
            <p:nvPr/>
          </p:nvSpPr>
          <p:spPr>
            <a:xfrm>
              <a:off x="1370012" y="2817004"/>
              <a:ext cx="7496722" cy="923700"/>
            </a:xfrm>
            <a:prstGeom prst="righ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33" name="Bent Arrow 1032"/>
            <p:cNvSpPr/>
            <p:nvPr/>
          </p:nvSpPr>
          <p:spPr>
            <a:xfrm>
              <a:off x="7618237" y="1554480"/>
              <a:ext cx="1204135" cy="1722120"/>
            </a:xfrm>
            <a:custGeom>
              <a:avLst/>
              <a:gdLst>
                <a:gd name="connsiteX0" fmla="*/ 0 w 1600200"/>
                <a:gd name="connsiteY0" fmla="*/ 1676400 h 1676400"/>
                <a:gd name="connsiteX1" fmla="*/ 0 w 1600200"/>
                <a:gd name="connsiteY1" fmla="*/ 900113 h 1676400"/>
                <a:gd name="connsiteX2" fmla="*/ 700088 w 1600200"/>
                <a:gd name="connsiteY2" fmla="*/ 200025 h 1676400"/>
                <a:gd name="connsiteX3" fmla="*/ 1200150 w 1600200"/>
                <a:gd name="connsiteY3" fmla="*/ 200025 h 1676400"/>
                <a:gd name="connsiteX4" fmla="*/ 1200150 w 1600200"/>
                <a:gd name="connsiteY4" fmla="*/ 0 h 1676400"/>
                <a:gd name="connsiteX5" fmla="*/ 1600200 w 1600200"/>
                <a:gd name="connsiteY5" fmla="*/ 400050 h 1676400"/>
                <a:gd name="connsiteX6" fmla="*/ 1200150 w 1600200"/>
                <a:gd name="connsiteY6" fmla="*/ 800100 h 1676400"/>
                <a:gd name="connsiteX7" fmla="*/ 1200150 w 1600200"/>
                <a:gd name="connsiteY7" fmla="*/ 600075 h 1676400"/>
                <a:gd name="connsiteX8" fmla="*/ 700088 w 1600200"/>
                <a:gd name="connsiteY8" fmla="*/ 600075 h 1676400"/>
                <a:gd name="connsiteX9" fmla="*/ 400050 w 1600200"/>
                <a:gd name="connsiteY9" fmla="*/ 900113 h 1676400"/>
                <a:gd name="connsiteX10" fmla="*/ 400050 w 1600200"/>
                <a:gd name="connsiteY10" fmla="*/ 1676400 h 1676400"/>
                <a:gd name="connsiteX11" fmla="*/ 0 w 1600200"/>
                <a:gd name="connsiteY11" fmla="*/ 1676400 h 1676400"/>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765810 w 1965960"/>
                <a:gd name="connsiteY10" fmla="*/ 167640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5960" h="1722120">
                  <a:moveTo>
                    <a:pt x="0" y="1667256"/>
                  </a:moveTo>
                  <a:cubicBezTo>
                    <a:pt x="0" y="1408494"/>
                    <a:pt x="64008" y="1542923"/>
                    <a:pt x="365760" y="900113"/>
                  </a:cubicBezTo>
                  <a:cubicBezTo>
                    <a:pt x="704088" y="330585"/>
                    <a:pt x="679200" y="200025"/>
                    <a:pt x="1065848" y="200025"/>
                  </a:cubicBezTo>
                  <a:lnTo>
                    <a:pt x="1565910" y="200025"/>
                  </a:lnTo>
                  <a:lnTo>
                    <a:pt x="1565910" y="0"/>
                  </a:lnTo>
                  <a:lnTo>
                    <a:pt x="1965960" y="400050"/>
                  </a:lnTo>
                  <a:lnTo>
                    <a:pt x="1565910" y="800100"/>
                  </a:lnTo>
                  <a:lnTo>
                    <a:pt x="1565910" y="600075"/>
                  </a:lnTo>
                  <a:lnTo>
                    <a:pt x="1065848" y="600075"/>
                  </a:lnTo>
                  <a:cubicBezTo>
                    <a:pt x="900142" y="600075"/>
                    <a:pt x="866394" y="642967"/>
                    <a:pt x="765810" y="900113"/>
                  </a:cubicBezTo>
                  <a:lnTo>
                    <a:pt x="473202" y="1722120"/>
                  </a:lnTo>
                  <a:lnTo>
                    <a:pt x="0" y="1667256"/>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solidFill>
                  <a:schemeClr val="tx1"/>
                </a:solidFill>
              </a:endParaRPr>
            </a:p>
          </p:txBody>
        </p:sp>
        <p:sp>
          <p:nvSpPr>
            <p:cNvPr id="47" name="Bent Arrow 1032"/>
            <p:cNvSpPr/>
            <p:nvPr/>
          </p:nvSpPr>
          <p:spPr>
            <a:xfrm rot="10800000" flipH="1">
              <a:off x="7606592" y="3276600"/>
              <a:ext cx="1260142" cy="1722120"/>
            </a:xfrm>
            <a:custGeom>
              <a:avLst/>
              <a:gdLst>
                <a:gd name="connsiteX0" fmla="*/ 0 w 1600200"/>
                <a:gd name="connsiteY0" fmla="*/ 1676400 h 1676400"/>
                <a:gd name="connsiteX1" fmla="*/ 0 w 1600200"/>
                <a:gd name="connsiteY1" fmla="*/ 900113 h 1676400"/>
                <a:gd name="connsiteX2" fmla="*/ 700088 w 1600200"/>
                <a:gd name="connsiteY2" fmla="*/ 200025 h 1676400"/>
                <a:gd name="connsiteX3" fmla="*/ 1200150 w 1600200"/>
                <a:gd name="connsiteY3" fmla="*/ 200025 h 1676400"/>
                <a:gd name="connsiteX4" fmla="*/ 1200150 w 1600200"/>
                <a:gd name="connsiteY4" fmla="*/ 0 h 1676400"/>
                <a:gd name="connsiteX5" fmla="*/ 1600200 w 1600200"/>
                <a:gd name="connsiteY5" fmla="*/ 400050 h 1676400"/>
                <a:gd name="connsiteX6" fmla="*/ 1200150 w 1600200"/>
                <a:gd name="connsiteY6" fmla="*/ 800100 h 1676400"/>
                <a:gd name="connsiteX7" fmla="*/ 1200150 w 1600200"/>
                <a:gd name="connsiteY7" fmla="*/ 600075 h 1676400"/>
                <a:gd name="connsiteX8" fmla="*/ 700088 w 1600200"/>
                <a:gd name="connsiteY8" fmla="*/ 600075 h 1676400"/>
                <a:gd name="connsiteX9" fmla="*/ 400050 w 1600200"/>
                <a:gd name="connsiteY9" fmla="*/ 900113 h 1676400"/>
                <a:gd name="connsiteX10" fmla="*/ 400050 w 1600200"/>
                <a:gd name="connsiteY10" fmla="*/ 1676400 h 1676400"/>
                <a:gd name="connsiteX11" fmla="*/ 0 w 1600200"/>
                <a:gd name="connsiteY11" fmla="*/ 1676400 h 1676400"/>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765810 w 1965960"/>
                <a:gd name="connsiteY10" fmla="*/ 167640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740408 h 1740408"/>
                <a:gd name="connsiteX1" fmla="*/ 365760 w 1965960"/>
                <a:gd name="connsiteY1" fmla="*/ 900113 h 1740408"/>
                <a:gd name="connsiteX2" fmla="*/ 1065848 w 1965960"/>
                <a:gd name="connsiteY2" fmla="*/ 200025 h 1740408"/>
                <a:gd name="connsiteX3" fmla="*/ 1565910 w 1965960"/>
                <a:gd name="connsiteY3" fmla="*/ 200025 h 1740408"/>
                <a:gd name="connsiteX4" fmla="*/ 1565910 w 1965960"/>
                <a:gd name="connsiteY4" fmla="*/ 0 h 1740408"/>
                <a:gd name="connsiteX5" fmla="*/ 1965960 w 1965960"/>
                <a:gd name="connsiteY5" fmla="*/ 400050 h 1740408"/>
                <a:gd name="connsiteX6" fmla="*/ 1565910 w 1965960"/>
                <a:gd name="connsiteY6" fmla="*/ 800100 h 1740408"/>
                <a:gd name="connsiteX7" fmla="*/ 1565910 w 1965960"/>
                <a:gd name="connsiteY7" fmla="*/ 600075 h 1740408"/>
                <a:gd name="connsiteX8" fmla="*/ 1065848 w 1965960"/>
                <a:gd name="connsiteY8" fmla="*/ 600075 h 1740408"/>
                <a:gd name="connsiteX9" fmla="*/ 765810 w 1965960"/>
                <a:gd name="connsiteY9" fmla="*/ 900113 h 1740408"/>
                <a:gd name="connsiteX10" fmla="*/ 473202 w 1965960"/>
                <a:gd name="connsiteY10" fmla="*/ 1722120 h 1740408"/>
                <a:gd name="connsiteX11" fmla="*/ 0 w 1965960"/>
                <a:gd name="connsiteY11" fmla="*/ 1740408 h 1740408"/>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 name="connsiteX0" fmla="*/ 0 w 1965960"/>
                <a:gd name="connsiteY0" fmla="*/ 1667256 h 1722120"/>
                <a:gd name="connsiteX1" fmla="*/ 365760 w 1965960"/>
                <a:gd name="connsiteY1" fmla="*/ 900113 h 1722120"/>
                <a:gd name="connsiteX2" fmla="*/ 1065848 w 1965960"/>
                <a:gd name="connsiteY2" fmla="*/ 200025 h 1722120"/>
                <a:gd name="connsiteX3" fmla="*/ 1565910 w 1965960"/>
                <a:gd name="connsiteY3" fmla="*/ 200025 h 1722120"/>
                <a:gd name="connsiteX4" fmla="*/ 1565910 w 1965960"/>
                <a:gd name="connsiteY4" fmla="*/ 0 h 1722120"/>
                <a:gd name="connsiteX5" fmla="*/ 1965960 w 1965960"/>
                <a:gd name="connsiteY5" fmla="*/ 400050 h 1722120"/>
                <a:gd name="connsiteX6" fmla="*/ 1565910 w 1965960"/>
                <a:gd name="connsiteY6" fmla="*/ 800100 h 1722120"/>
                <a:gd name="connsiteX7" fmla="*/ 1565910 w 1965960"/>
                <a:gd name="connsiteY7" fmla="*/ 600075 h 1722120"/>
                <a:gd name="connsiteX8" fmla="*/ 1065848 w 1965960"/>
                <a:gd name="connsiteY8" fmla="*/ 600075 h 1722120"/>
                <a:gd name="connsiteX9" fmla="*/ 765810 w 1965960"/>
                <a:gd name="connsiteY9" fmla="*/ 900113 h 1722120"/>
                <a:gd name="connsiteX10" fmla="*/ 473202 w 1965960"/>
                <a:gd name="connsiteY10" fmla="*/ 1722120 h 1722120"/>
                <a:gd name="connsiteX11" fmla="*/ 0 w 1965960"/>
                <a:gd name="connsiteY11" fmla="*/ 1667256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5960" h="1722120">
                  <a:moveTo>
                    <a:pt x="0" y="1667256"/>
                  </a:moveTo>
                  <a:cubicBezTo>
                    <a:pt x="0" y="1408494"/>
                    <a:pt x="64008" y="1542923"/>
                    <a:pt x="365760" y="900113"/>
                  </a:cubicBezTo>
                  <a:cubicBezTo>
                    <a:pt x="704088" y="330585"/>
                    <a:pt x="679200" y="200025"/>
                    <a:pt x="1065848" y="200025"/>
                  </a:cubicBezTo>
                  <a:lnTo>
                    <a:pt x="1565910" y="200025"/>
                  </a:lnTo>
                  <a:lnTo>
                    <a:pt x="1565910" y="0"/>
                  </a:lnTo>
                  <a:lnTo>
                    <a:pt x="1965960" y="400050"/>
                  </a:lnTo>
                  <a:lnTo>
                    <a:pt x="1565910" y="800100"/>
                  </a:lnTo>
                  <a:lnTo>
                    <a:pt x="1565910" y="600075"/>
                  </a:lnTo>
                  <a:lnTo>
                    <a:pt x="1065848" y="600075"/>
                  </a:lnTo>
                  <a:cubicBezTo>
                    <a:pt x="900142" y="600075"/>
                    <a:pt x="866394" y="642967"/>
                    <a:pt x="765810" y="900113"/>
                  </a:cubicBezTo>
                  <a:lnTo>
                    <a:pt x="473202" y="1722120"/>
                  </a:lnTo>
                  <a:lnTo>
                    <a:pt x="0" y="1667256"/>
                  </a:lnTo>
                  <a:close/>
                </a:path>
              </a:pathLst>
            </a:cu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solidFill>
                  <a:schemeClr val="tx1"/>
                </a:solidFill>
              </a:endParaRPr>
            </a:p>
          </p:txBody>
        </p:sp>
      </p:grpSp>
      <p:sp>
        <p:nvSpPr>
          <p:cNvPr id="2" name="Text Placeholder 1"/>
          <p:cNvSpPr>
            <a:spLocks noGrp="1"/>
          </p:cNvSpPr>
          <p:nvPr>
            <p:ph type="body" sz="quarter" idx="13"/>
          </p:nvPr>
        </p:nvSpPr>
        <p:spPr>
          <a:xfrm>
            <a:off x="191553" y="75106"/>
            <a:ext cx="11687798" cy="456949"/>
          </a:xfrm>
        </p:spPr>
        <p:txBody>
          <a:bodyPr>
            <a:noAutofit/>
          </a:bodyPr>
          <a:lstStyle/>
          <a:p>
            <a:r>
              <a:rPr lang="en-US" sz="2800" dirty="0" smtClean="0"/>
              <a:t>PEPFAR Program is Continuously Reviewing Where and Why We are Losing Patients and Interventions to Address these Challenges</a:t>
            </a:r>
            <a:endParaRPr lang="en-US" sz="2800" dirty="0"/>
          </a:p>
        </p:txBody>
      </p:sp>
      <p:pic>
        <p:nvPicPr>
          <p:cNvPr id="5" name="Picture 6" descr="http://creativeroots.org/wp-content/uploads/2011/05/South-African-Township-Barbershops-Salons-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723" t="5046" r="12337" b="55025"/>
          <a:stretch/>
        </p:blipFill>
        <p:spPr bwMode="auto">
          <a:xfrm>
            <a:off x="150812" y="2409980"/>
            <a:ext cx="1218970" cy="1188720"/>
          </a:xfrm>
          <a:prstGeom prst="ellipse">
            <a:avLst/>
          </a:prstGeom>
          <a:ln w="63500" cap="rnd">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385585" y="1388900"/>
            <a:ext cx="838200" cy="1247284"/>
            <a:chOff x="2741612" y="1343516"/>
            <a:chExt cx="838200" cy="1247284"/>
          </a:xfrm>
        </p:grpSpPr>
        <p:pic>
          <p:nvPicPr>
            <p:cNvPr id="1031" name="Picture 7"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1612" y="1343516"/>
              <a:ext cx="838200" cy="860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741612" y="2190690"/>
              <a:ext cx="838200" cy="400110"/>
            </a:xfrm>
            <a:prstGeom prst="rect">
              <a:avLst/>
            </a:prstGeom>
            <a:noFill/>
          </p:spPr>
          <p:txBody>
            <a:bodyPr wrap="square" rtlCol="0">
              <a:spAutoFit/>
            </a:bodyPr>
            <a:lstStyle/>
            <a:p>
              <a:pPr algn="ctr"/>
              <a:r>
                <a:rPr lang="en-US" sz="1000" dirty="0" smtClean="0"/>
                <a:t>Hospital/</a:t>
              </a:r>
            </a:p>
            <a:p>
              <a:pPr algn="ctr"/>
              <a:r>
                <a:rPr lang="en-US" sz="1000" dirty="0" smtClean="0"/>
                <a:t>PHC/CHC</a:t>
              </a:r>
              <a:endParaRPr lang="en-US" sz="1000" dirty="0"/>
            </a:p>
          </p:txBody>
        </p:sp>
      </p:grpSp>
      <p:grpSp>
        <p:nvGrpSpPr>
          <p:cNvPr id="12" name="Group 11"/>
          <p:cNvGrpSpPr/>
          <p:nvPr/>
        </p:nvGrpSpPr>
        <p:grpSpPr>
          <a:xfrm>
            <a:off x="1217612" y="1512174"/>
            <a:ext cx="990600" cy="1124010"/>
            <a:chOff x="2665413" y="4000500"/>
            <a:chExt cx="990600" cy="1124010"/>
          </a:xfrm>
        </p:grpSpPr>
        <p:pic>
          <p:nvPicPr>
            <p:cNvPr id="1029" name="Picture 5" descr="Image result for mobile clinic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H="1" flipV="1">
              <a:off x="2665413" y="4000500"/>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41612" y="4724400"/>
              <a:ext cx="838200" cy="400110"/>
            </a:xfrm>
            <a:prstGeom prst="rect">
              <a:avLst/>
            </a:prstGeom>
            <a:noFill/>
          </p:spPr>
          <p:txBody>
            <a:bodyPr wrap="square" rtlCol="0">
              <a:spAutoFit/>
            </a:bodyPr>
            <a:lstStyle/>
            <a:p>
              <a:pPr algn="ctr"/>
              <a:r>
                <a:rPr lang="en-US" sz="1000" dirty="0" smtClean="0"/>
                <a:t>Mobile Clinic</a:t>
              </a:r>
              <a:endParaRPr lang="en-US" sz="1000" dirty="0"/>
            </a:p>
          </p:txBody>
        </p:sp>
      </p:grpSp>
      <p:grpSp>
        <p:nvGrpSpPr>
          <p:cNvPr id="13" name="Group 12"/>
          <p:cNvGrpSpPr/>
          <p:nvPr/>
        </p:nvGrpSpPr>
        <p:grpSpPr>
          <a:xfrm>
            <a:off x="3029596" y="2476880"/>
            <a:ext cx="1159816" cy="1592829"/>
            <a:chOff x="4494212" y="2657700"/>
            <a:chExt cx="1159816" cy="1592829"/>
          </a:xfrm>
          <a:effectLst/>
        </p:grpSpPr>
        <p:pic>
          <p:nvPicPr>
            <p:cNvPr id="6" name="Picture 4" descr="Image result for South africa docto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776" r="18929" b="27000"/>
            <a:stretch/>
          </p:blipFill>
          <p:spPr bwMode="auto">
            <a:xfrm>
              <a:off x="4494212" y="2657700"/>
              <a:ext cx="1159816" cy="1192719"/>
            </a:xfrm>
            <a:prstGeom prst="ellipse">
              <a:avLst/>
            </a:prstGeom>
            <a:ln w="63500" cap="rnd">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655020" y="3850419"/>
              <a:ext cx="838200" cy="400110"/>
            </a:xfrm>
            <a:prstGeom prst="rect">
              <a:avLst/>
            </a:prstGeom>
            <a:noFill/>
            <a:ln>
              <a:noFill/>
            </a:ln>
            <a:effectLst>
              <a:outerShdw blurRad="107950" dist="12700" dir="5400000" algn="ctr">
                <a:srgbClr val="000000"/>
              </a:outerShdw>
            </a:effectLst>
          </p:spPr>
          <p:txBody>
            <a:bodyPr wrap="square" rtlCol="0">
              <a:spAutoFit/>
            </a:bodyPr>
            <a:lstStyle/>
            <a:p>
              <a:pPr algn="ctr"/>
              <a:r>
                <a:rPr lang="en-US" sz="1000" b="1" dirty="0" smtClean="0"/>
                <a:t>Health Worker</a:t>
              </a:r>
              <a:endParaRPr lang="en-US" sz="1000" b="1" dirty="0"/>
            </a:p>
          </p:txBody>
        </p:sp>
      </p:grpSp>
      <p:grpSp>
        <p:nvGrpSpPr>
          <p:cNvPr id="14" name="Group 13"/>
          <p:cNvGrpSpPr/>
          <p:nvPr/>
        </p:nvGrpSpPr>
        <p:grpSpPr>
          <a:xfrm>
            <a:off x="9807049" y="990600"/>
            <a:ext cx="1754009" cy="1428511"/>
            <a:chOff x="7216249" y="1171420"/>
            <a:chExt cx="1754009" cy="1428511"/>
          </a:xfrm>
          <a:effectLst>
            <a:outerShdw blurRad="50800" dist="38100" dir="5400000" algn="t" rotWithShape="0">
              <a:prstClr val="black">
                <a:alpha val="40000"/>
              </a:prstClr>
            </a:outerShdw>
          </a:effectLst>
        </p:grpSpPr>
        <p:grpSp>
          <p:nvGrpSpPr>
            <p:cNvPr id="7" name="Group 6"/>
            <p:cNvGrpSpPr/>
            <p:nvPr/>
          </p:nvGrpSpPr>
          <p:grpSpPr>
            <a:xfrm>
              <a:off x="7502704" y="1171420"/>
              <a:ext cx="1181100" cy="1204990"/>
              <a:chOff x="4037012" y="1171420"/>
              <a:chExt cx="2362200" cy="2409980"/>
            </a:xfrm>
          </p:grpSpPr>
          <p:pic>
            <p:nvPicPr>
              <p:cNvPr id="8" name="Picture 6" descr="Image result for africa health facility confus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204" r="20706"/>
              <a:stretch/>
            </p:blipFill>
            <p:spPr bwMode="auto">
              <a:xfrm>
                <a:off x="4037012" y="1171420"/>
                <a:ext cx="2362200" cy="2409980"/>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9" name="Picture 24"/>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9931" b="89838" l="462" r="89838"/>
                        </a14:imgEffect>
                      </a14:imgLayer>
                    </a14:imgProps>
                  </a:ext>
                  <a:ext uri="{28A0092B-C50C-407E-A947-70E740481C1C}">
                    <a14:useLocalDpi xmlns:a14="http://schemas.microsoft.com/office/drawing/2010/main" val="0"/>
                  </a:ext>
                </a:extLst>
              </a:blip>
              <a:srcRect/>
              <a:stretch>
                <a:fillRect/>
              </a:stretch>
            </p:blipFill>
            <p:spPr bwMode="auto">
              <a:xfrm rot="551557">
                <a:off x="5176642" y="1901426"/>
                <a:ext cx="474983" cy="949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TextBox 16"/>
            <p:cNvSpPr txBox="1"/>
            <p:nvPr/>
          </p:nvSpPr>
          <p:spPr>
            <a:xfrm>
              <a:off x="7216249" y="2353710"/>
              <a:ext cx="1754009" cy="246221"/>
            </a:xfrm>
            <a:prstGeom prst="rect">
              <a:avLst/>
            </a:prstGeom>
            <a:noFill/>
          </p:spPr>
          <p:txBody>
            <a:bodyPr wrap="square" rtlCol="0">
              <a:spAutoFit/>
            </a:bodyPr>
            <a:lstStyle/>
            <a:p>
              <a:pPr algn="ctr"/>
              <a:r>
                <a:rPr lang="en-US" sz="1000" b="1" dirty="0" smtClean="0"/>
                <a:t>SFLA</a:t>
              </a:r>
              <a:endParaRPr lang="en-US" sz="1000" b="1" dirty="0"/>
            </a:p>
          </p:txBody>
        </p:sp>
      </p:grpSp>
      <p:grpSp>
        <p:nvGrpSpPr>
          <p:cNvPr id="20" name="Group 19"/>
          <p:cNvGrpSpPr/>
          <p:nvPr/>
        </p:nvGrpSpPr>
        <p:grpSpPr>
          <a:xfrm>
            <a:off x="9826803" y="2409980"/>
            <a:ext cx="1754009" cy="1539491"/>
            <a:chOff x="7236003" y="2651509"/>
            <a:chExt cx="1754009" cy="1539491"/>
          </a:xfrm>
          <a:effectLst>
            <a:outerShdw blurRad="50800" dist="38100" dir="5400000" algn="t" rotWithShape="0">
              <a:prstClr val="black">
                <a:alpha val="40000"/>
              </a:prstClr>
            </a:outerShdw>
          </a:effectLst>
        </p:grpSpPr>
        <p:pic>
          <p:nvPicPr>
            <p:cNvPr id="102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480" t="-354" r="16210" b="354"/>
            <a:stretch/>
          </p:blipFill>
          <p:spPr bwMode="auto">
            <a:xfrm>
              <a:off x="7478077" y="2651509"/>
              <a:ext cx="1230354" cy="1310891"/>
            </a:xfrm>
            <a:prstGeom prst="ellipse">
              <a:avLst/>
            </a:prstGeom>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18" name="TextBox 17"/>
            <p:cNvSpPr txBox="1"/>
            <p:nvPr/>
          </p:nvSpPr>
          <p:spPr>
            <a:xfrm>
              <a:off x="7236003" y="3944779"/>
              <a:ext cx="1754009" cy="246221"/>
            </a:xfrm>
            <a:prstGeom prst="rect">
              <a:avLst/>
            </a:prstGeom>
            <a:noFill/>
          </p:spPr>
          <p:txBody>
            <a:bodyPr wrap="square" rtlCol="0">
              <a:spAutoFit/>
            </a:bodyPr>
            <a:lstStyle/>
            <a:p>
              <a:pPr algn="ctr"/>
              <a:r>
                <a:rPr lang="en-US" sz="1000" b="1" dirty="0" smtClean="0"/>
                <a:t>Adherence Clubs</a:t>
              </a:r>
              <a:endParaRPr lang="en-US" sz="1000" b="1" dirty="0"/>
            </a:p>
          </p:txBody>
        </p:sp>
      </p:grpSp>
      <p:grpSp>
        <p:nvGrpSpPr>
          <p:cNvPr id="21" name="Group 20"/>
          <p:cNvGrpSpPr/>
          <p:nvPr/>
        </p:nvGrpSpPr>
        <p:grpSpPr>
          <a:xfrm>
            <a:off x="9753421" y="4010180"/>
            <a:ext cx="1754009" cy="1649355"/>
            <a:chOff x="7237412" y="4295734"/>
            <a:chExt cx="1754009" cy="1649355"/>
          </a:xfrm>
          <a:effectLst>
            <a:outerShdw blurRad="50800" dist="38100" dir="5400000" algn="t" rotWithShape="0">
              <a:prstClr val="black">
                <a:alpha val="40000"/>
              </a:prstClr>
            </a:outerShdw>
          </a:effectLst>
        </p:grpSpPr>
        <p:pic>
          <p:nvPicPr>
            <p:cNvPr id="1027" name="Picture 3"/>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6942"/>
            <a:stretch/>
          </p:blipFill>
          <p:spPr bwMode="auto">
            <a:xfrm>
              <a:off x="7453450" y="4295734"/>
              <a:ext cx="1279608" cy="1266866"/>
            </a:xfrm>
            <a:prstGeom prst="ellipse">
              <a:avLst/>
            </a:prstGeom>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19" name="TextBox 18"/>
            <p:cNvSpPr txBox="1"/>
            <p:nvPr/>
          </p:nvSpPr>
          <p:spPr>
            <a:xfrm>
              <a:off x="7237412" y="5544979"/>
              <a:ext cx="1754009" cy="400110"/>
            </a:xfrm>
            <a:prstGeom prst="rect">
              <a:avLst/>
            </a:prstGeom>
            <a:noFill/>
          </p:spPr>
          <p:txBody>
            <a:bodyPr wrap="square" rtlCol="0">
              <a:spAutoFit/>
            </a:bodyPr>
            <a:lstStyle/>
            <a:p>
              <a:pPr algn="ctr"/>
              <a:r>
                <a:rPr lang="en-US" sz="1000" b="1" dirty="0" smtClean="0"/>
                <a:t>Pick-up Points</a:t>
              </a:r>
            </a:p>
            <a:p>
              <a:pPr algn="ctr"/>
              <a:r>
                <a:rPr lang="en-US" sz="1000" b="1" dirty="0" smtClean="0"/>
                <a:t>CCMDD</a:t>
              </a:r>
              <a:endParaRPr lang="en-US" sz="1000" b="1" dirty="0"/>
            </a:p>
          </p:txBody>
        </p:sp>
      </p:grpSp>
      <p:sp>
        <p:nvSpPr>
          <p:cNvPr id="1036" name="Oval 1035"/>
          <p:cNvSpPr/>
          <p:nvPr/>
        </p:nvSpPr>
        <p:spPr>
          <a:xfrm>
            <a:off x="7355525" y="2575864"/>
            <a:ext cx="1039831" cy="103983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12 months</a:t>
            </a:r>
            <a:endParaRPr lang="en-US" sz="1200" dirty="0"/>
          </a:p>
        </p:txBody>
      </p:sp>
      <p:sp>
        <p:nvSpPr>
          <p:cNvPr id="53" name="Oval 52"/>
          <p:cNvSpPr/>
          <p:nvPr/>
        </p:nvSpPr>
        <p:spPr>
          <a:xfrm>
            <a:off x="5206981" y="2562380"/>
            <a:ext cx="1039831" cy="103983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6 Months</a:t>
            </a:r>
            <a:endParaRPr lang="en-US" sz="1200" dirty="0"/>
          </a:p>
        </p:txBody>
      </p:sp>
      <p:sp>
        <p:nvSpPr>
          <p:cNvPr id="55" name="TextBox 54"/>
          <p:cNvSpPr txBox="1"/>
          <p:nvPr/>
        </p:nvSpPr>
        <p:spPr>
          <a:xfrm>
            <a:off x="92459" y="4140621"/>
            <a:ext cx="2420553"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Limited support networks and economic opportunities</a:t>
            </a:r>
          </a:p>
          <a:p>
            <a:pPr marL="171450" indent="-171450">
              <a:buFont typeface="Arial" panose="020B0604020202020204" pitchFamily="34" charset="0"/>
              <a:buChar char="•"/>
            </a:pPr>
            <a:r>
              <a:rPr lang="en-US" sz="1200" dirty="0" smtClean="0"/>
              <a:t>Believe facilities as unfamiliar, judgmental, feminine spaces</a:t>
            </a:r>
          </a:p>
          <a:p>
            <a:pPr marL="171450" indent="-171450">
              <a:buFont typeface="Arial" panose="020B0604020202020204" pitchFamily="34" charset="0"/>
              <a:buChar char="•"/>
            </a:pPr>
            <a:r>
              <a:rPr lang="en-US" sz="1200" dirty="0"/>
              <a:t>Newly positives face “shock” and “denial”</a:t>
            </a:r>
          </a:p>
          <a:p>
            <a:endParaRPr lang="en-US" sz="1200" dirty="0" smtClean="0"/>
          </a:p>
        </p:txBody>
      </p:sp>
      <p:sp>
        <p:nvSpPr>
          <p:cNvPr id="64" name="TextBox 63"/>
          <p:cNvSpPr txBox="1"/>
          <p:nvPr/>
        </p:nvSpPr>
        <p:spPr>
          <a:xfrm>
            <a:off x="2607059" y="4114800"/>
            <a:ext cx="2268153"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Limited time and motivation to follow protocols</a:t>
            </a:r>
          </a:p>
          <a:p>
            <a:pPr marL="171450" indent="-171450">
              <a:buFont typeface="Arial" panose="020B0604020202020204" pitchFamily="34" charset="0"/>
              <a:buChar char="•"/>
            </a:pPr>
            <a:r>
              <a:rPr lang="en-US" sz="1200" dirty="0"/>
              <a:t>Limited capacity to reach patients where they </a:t>
            </a:r>
            <a:r>
              <a:rPr lang="en-US" sz="1200" dirty="0" smtClean="0"/>
              <a:t>are</a:t>
            </a:r>
          </a:p>
          <a:p>
            <a:pPr marL="171450" indent="-171450">
              <a:buFont typeface="Arial" panose="020B0604020202020204" pitchFamily="34" charset="0"/>
              <a:buChar char="•"/>
            </a:pPr>
            <a:r>
              <a:rPr lang="en-US" sz="1200" dirty="0" smtClean="0"/>
              <a:t>Inadequate counseling/ patient education</a:t>
            </a:r>
          </a:p>
        </p:txBody>
      </p:sp>
      <p:sp>
        <p:nvSpPr>
          <p:cNvPr id="66" name="TextBox 65"/>
          <p:cNvSpPr txBox="1"/>
          <p:nvPr/>
        </p:nvSpPr>
        <p:spPr>
          <a:xfrm>
            <a:off x="7237412" y="4078069"/>
            <a:ext cx="1752600"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Not all stable patients decanted, contributing to over-burdened facilities and long waits</a:t>
            </a:r>
          </a:p>
          <a:p>
            <a:pPr marL="171450" indent="-171450">
              <a:buFont typeface="Arial" panose="020B0604020202020204" pitchFamily="34" charset="0"/>
              <a:buChar char="•"/>
            </a:pPr>
            <a:r>
              <a:rPr lang="en-US" sz="1200" dirty="0"/>
              <a:t>Treatment fatigue</a:t>
            </a:r>
          </a:p>
          <a:p>
            <a:endParaRPr lang="en-US" sz="1200" dirty="0" smtClean="0"/>
          </a:p>
          <a:p>
            <a:pPr marL="171450" indent="-171450">
              <a:buFont typeface="Arial" panose="020B0604020202020204" pitchFamily="34" charset="0"/>
              <a:buChar char="•"/>
            </a:pPr>
            <a:endParaRPr lang="en-US" sz="1200" dirty="0"/>
          </a:p>
        </p:txBody>
      </p:sp>
      <p:sp>
        <p:nvSpPr>
          <p:cNvPr id="67" name="TextBox 66"/>
          <p:cNvSpPr txBox="1"/>
          <p:nvPr/>
        </p:nvSpPr>
        <p:spPr>
          <a:xfrm>
            <a:off x="5332412" y="4089737"/>
            <a:ext cx="175260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Feel “better”</a:t>
            </a:r>
          </a:p>
          <a:p>
            <a:pPr marL="171450" indent="-171450">
              <a:buFont typeface="Arial" panose="020B0604020202020204" pitchFamily="34" charset="0"/>
              <a:buChar char="•"/>
            </a:pPr>
            <a:r>
              <a:rPr lang="en-US" sz="1200" dirty="0" smtClean="0"/>
              <a:t>Adverse drug effects</a:t>
            </a:r>
          </a:p>
          <a:p>
            <a:pPr marL="171450" indent="-171450">
              <a:buFont typeface="Arial" panose="020B0604020202020204" pitchFamily="34" charset="0"/>
              <a:buChar char="•"/>
            </a:pPr>
            <a:r>
              <a:rPr lang="en-US" sz="1200" dirty="0" smtClean="0"/>
              <a:t>Treatment fatigue</a:t>
            </a:r>
          </a:p>
          <a:p>
            <a:pPr marL="171450" indent="-171450">
              <a:buFont typeface="Arial" panose="020B0604020202020204" pitchFamily="34" charset="0"/>
              <a:buChar char="•"/>
            </a:pPr>
            <a:r>
              <a:rPr lang="en-US" sz="1200" dirty="0" smtClean="0"/>
              <a:t>Mobile population</a:t>
            </a:r>
          </a:p>
        </p:txBody>
      </p:sp>
      <p:sp>
        <p:nvSpPr>
          <p:cNvPr id="68" name="TextBox 67"/>
          <p:cNvSpPr txBox="1"/>
          <p:nvPr/>
        </p:nvSpPr>
        <p:spPr>
          <a:xfrm>
            <a:off x="10489764" y="5638800"/>
            <a:ext cx="1700648"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Data flow to confirm ART pick-ups </a:t>
            </a:r>
          </a:p>
          <a:p>
            <a:pPr marL="171450" indent="-171450">
              <a:buFont typeface="Arial" panose="020B0604020202020204" pitchFamily="34" charset="0"/>
              <a:buChar char="•"/>
            </a:pPr>
            <a:r>
              <a:rPr lang="en-US" sz="1200" dirty="0" smtClean="0"/>
              <a:t>Viremia</a:t>
            </a:r>
            <a:endParaRPr lang="en-US" sz="1200" dirty="0"/>
          </a:p>
          <a:p>
            <a:pPr marL="171450" indent="-171450">
              <a:buFont typeface="Arial" panose="020B0604020202020204" pitchFamily="34" charset="0"/>
              <a:buChar char="•"/>
            </a:pPr>
            <a:r>
              <a:rPr lang="en-US" sz="1200" dirty="0" smtClean="0"/>
              <a:t>Dissatisfied with decanted option</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endParaRPr lang="en-US" sz="1200" dirty="0"/>
          </a:p>
        </p:txBody>
      </p:sp>
      <p:sp>
        <p:nvSpPr>
          <p:cNvPr id="69" name="TextBox 68"/>
          <p:cNvSpPr txBox="1"/>
          <p:nvPr/>
        </p:nvSpPr>
        <p:spPr>
          <a:xfrm>
            <a:off x="3198812" y="1405077"/>
            <a:ext cx="2862219"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Community-Based ART Initiation and Management limited to Public Mobile Clinics</a:t>
            </a:r>
          </a:p>
          <a:p>
            <a:pPr marL="171450" indent="-171450">
              <a:buFont typeface="Arial" panose="020B0604020202020204" pitchFamily="34" charset="0"/>
              <a:buChar char="•"/>
            </a:pPr>
            <a:r>
              <a:rPr lang="en-US" sz="1200" dirty="0" smtClean="0"/>
              <a:t>Facility in-take processes confusing</a:t>
            </a:r>
          </a:p>
        </p:txBody>
      </p:sp>
      <p:grpSp>
        <p:nvGrpSpPr>
          <p:cNvPr id="1045" name="Group 1044"/>
          <p:cNvGrpSpPr/>
          <p:nvPr/>
        </p:nvGrpSpPr>
        <p:grpSpPr>
          <a:xfrm>
            <a:off x="6856412" y="5529269"/>
            <a:ext cx="2590800" cy="792337"/>
            <a:chOff x="7008812" y="5709726"/>
            <a:chExt cx="2590800" cy="792337"/>
          </a:xfrm>
        </p:grpSpPr>
        <p:sp>
          <p:nvSpPr>
            <p:cNvPr id="1044" name="Rectangle 1043"/>
            <p:cNvSpPr/>
            <p:nvPr/>
          </p:nvSpPr>
          <p:spPr>
            <a:xfrm>
              <a:off x="7008812" y="5709726"/>
              <a:ext cx="2590800" cy="79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42" name="Right Arrow 1041"/>
            <p:cNvSpPr/>
            <p:nvPr/>
          </p:nvSpPr>
          <p:spPr>
            <a:xfrm>
              <a:off x="7237412" y="5853332"/>
              <a:ext cx="533400" cy="21709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1" name="Right Arrow 70"/>
            <p:cNvSpPr/>
            <p:nvPr/>
          </p:nvSpPr>
          <p:spPr>
            <a:xfrm>
              <a:off x="7237412" y="6183701"/>
              <a:ext cx="533400" cy="2170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43" name="TextBox 1042"/>
            <p:cNvSpPr txBox="1"/>
            <p:nvPr/>
          </p:nvSpPr>
          <p:spPr>
            <a:xfrm>
              <a:off x="7723777" y="5801380"/>
              <a:ext cx="1875835" cy="646331"/>
            </a:xfrm>
            <a:prstGeom prst="rect">
              <a:avLst/>
            </a:prstGeom>
            <a:noFill/>
          </p:spPr>
          <p:txBody>
            <a:bodyPr wrap="none" rtlCol="0">
              <a:spAutoFit/>
            </a:bodyPr>
            <a:lstStyle/>
            <a:p>
              <a:r>
                <a:rPr lang="en-US" sz="1400" dirty="0" smtClean="0"/>
                <a:t>Ideal patient pathway</a:t>
              </a:r>
            </a:p>
            <a:p>
              <a:endParaRPr lang="en-US" sz="800" dirty="0" smtClean="0"/>
            </a:p>
            <a:p>
              <a:r>
                <a:rPr lang="en-US" sz="1400" dirty="0" smtClean="0"/>
                <a:t>Drop-off</a:t>
              </a:r>
              <a:endParaRPr lang="en-US" sz="1400" dirty="0"/>
            </a:p>
          </p:txBody>
        </p:sp>
      </p:grpSp>
      <p:sp>
        <p:nvSpPr>
          <p:cNvPr id="1046" name="TextBox 1045"/>
          <p:cNvSpPr txBox="1"/>
          <p:nvPr/>
        </p:nvSpPr>
        <p:spPr>
          <a:xfrm>
            <a:off x="227012" y="3669599"/>
            <a:ext cx="838200" cy="430887"/>
          </a:xfrm>
          <a:prstGeom prst="rect">
            <a:avLst/>
          </a:prstGeom>
          <a:noFill/>
        </p:spPr>
        <p:txBody>
          <a:bodyPr wrap="square" rtlCol="0">
            <a:spAutoFit/>
          </a:bodyPr>
          <a:lstStyle/>
          <a:p>
            <a:pPr algn="ctr"/>
            <a:r>
              <a:rPr lang="en-US" sz="1100" b="1" dirty="0" smtClean="0"/>
              <a:t>Positive Client</a:t>
            </a:r>
            <a:endParaRPr lang="en-US" sz="1100" b="1" dirty="0"/>
          </a:p>
        </p:txBody>
      </p:sp>
    </p:spTree>
    <p:extLst>
      <p:ext uri="{BB962C8B-B14F-4D97-AF65-F5344CB8AC3E}">
        <p14:creationId xmlns:p14="http://schemas.microsoft.com/office/powerpoint/2010/main" val="4184569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7012" y="37602"/>
            <a:ext cx="11687798" cy="456949"/>
          </a:xfrm>
        </p:spPr>
        <p:txBody>
          <a:bodyPr>
            <a:noAutofit/>
          </a:bodyPr>
          <a:lstStyle/>
          <a:p>
            <a:r>
              <a:rPr lang="en-US" sz="2800" dirty="0" smtClean="0"/>
              <a:t>PEPFAR-SA Core Activities for Improving Retention in COP18 and COP19 are Shown Here</a:t>
            </a:r>
            <a:endParaRPr lang="en-US" sz="2800" dirty="0">
              <a:solidFill>
                <a:srgbClr val="FF0000"/>
              </a:solidFill>
            </a:endParaRPr>
          </a:p>
        </p:txBody>
      </p:sp>
      <p:sp>
        <p:nvSpPr>
          <p:cNvPr id="18" name="Text Placeholder 17"/>
          <p:cNvSpPr>
            <a:spLocks noGrp="1"/>
          </p:cNvSpPr>
          <p:nvPr>
            <p:ph type="body" sz="quarter" idx="15"/>
          </p:nvPr>
        </p:nvSpPr>
        <p:spPr/>
        <p:txBody>
          <a:bodyPr/>
          <a:lstStyle/>
          <a:p>
            <a:endParaRPr lang="en-US"/>
          </a:p>
        </p:txBody>
      </p:sp>
      <p:pic>
        <p:nvPicPr>
          <p:cNvPr id="22" name="Picture 21"/>
          <p:cNvPicPr>
            <a:picLocks noChangeAspect="1"/>
          </p:cNvPicPr>
          <p:nvPr/>
        </p:nvPicPr>
        <p:blipFill>
          <a:blip r:embed="rId3"/>
          <a:stretch>
            <a:fillRect/>
          </a:stretch>
        </p:blipFill>
        <p:spPr>
          <a:xfrm>
            <a:off x="1141412" y="914400"/>
            <a:ext cx="10525065" cy="5584876"/>
          </a:xfrm>
          <a:prstGeom prst="rect">
            <a:avLst/>
          </a:prstGeom>
        </p:spPr>
      </p:pic>
    </p:spTree>
    <p:extLst>
      <p:ext uri="{BB962C8B-B14F-4D97-AF65-F5344CB8AC3E}">
        <p14:creationId xmlns:p14="http://schemas.microsoft.com/office/powerpoint/2010/main" val="291363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96994" y="1827063"/>
            <a:ext cx="2110883" cy="396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9" name="Rectangle 8"/>
          <p:cNvSpPr/>
          <p:nvPr/>
        </p:nvSpPr>
        <p:spPr>
          <a:xfrm>
            <a:off x="3538914" y="1827063"/>
            <a:ext cx="2153821" cy="396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10" name="Rectangle 9"/>
          <p:cNvSpPr/>
          <p:nvPr/>
        </p:nvSpPr>
        <p:spPr>
          <a:xfrm>
            <a:off x="6230720" y="1813108"/>
            <a:ext cx="2312536" cy="396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11" name="Rectangle 10"/>
          <p:cNvSpPr/>
          <p:nvPr/>
        </p:nvSpPr>
        <p:spPr>
          <a:xfrm>
            <a:off x="8874436" y="1813108"/>
            <a:ext cx="2318647" cy="396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12" name="TextBox 11"/>
          <p:cNvSpPr txBox="1"/>
          <p:nvPr/>
        </p:nvSpPr>
        <p:spPr>
          <a:xfrm>
            <a:off x="1163478" y="1827063"/>
            <a:ext cx="1977914" cy="3138503"/>
          </a:xfrm>
          <a:prstGeom prst="rect">
            <a:avLst/>
          </a:prstGeom>
          <a:noFill/>
        </p:spPr>
        <p:txBody>
          <a:bodyPr wrap="square" rtlCol="0">
            <a:spAutoFit/>
          </a:bodyPr>
          <a:lstStyle/>
          <a:p>
            <a:pPr marL="285664" indent="-285664" defTabSz="914126">
              <a:buFont typeface="Arial" panose="020B0604020202020204" pitchFamily="34" charset="0"/>
              <a:buChar char="•"/>
            </a:pPr>
            <a:r>
              <a:rPr lang="en-US" sz="1799" dirty="0">
                <a:solidFill>
                  <a:prstClr val="white"/>
                </a:solidFill>
                <a:latin typeface="Calibri" panose="020F0502020204030204"/>
              </a:rPr>
              <a:t>Positive messaging (ART/quality of life)</a:t>
            </a:r>
          </a:p>
          <a:p>
            <a:pPr marL="285664" indent="-285664" defTabSz="914126">
              <a:buFont typeface="Arial" panose="020B0604020202020204" pitchFamily="34" charset="0"/>
              <a:buChar char="•"/>
            </a:pPr>
            <a:r>
              <a:rPr lang="en-US" sz="1799" dirty="0">
                <a:solidFill>
                  <a:prstClr val="white"/>
                </a:solidFill>
                <a:latin typeface="Calibri" panose="020F0502020204030204"/>
              </a:rPr>
              <a:t> U=U</a:t>
            </a:r>
          </a:p>
          <a:p>
            <a:pPr marL="285664" indent="-285664" defTabSz="914126">
              <a:buFont typeface="Arial" panose="020B0604020202020204" pitchFamily="34" charset="0"/>
              <a:buChar char="•"/>
            </a:pPr>
            <a:r>
              <a:rPr lang="en-US" sz="1799" dirty="0">
                <a:solidFill>
                  <a:prstClr val="white"/>
                </a:solidFill>
                <a:latin typeface="Calibri" panose="020F0502020204030204"/>
              </a:rPr>
              <a:t>Promote index testing</a:t>
            </a:r>
          </a:p>
          <a:p>
            <a:pPr marL="285664" indent="-285664" defTabSz="914126">
              <a:buFont typeface="Arial" panose="020B0604020202020204" pitchFamily="34" charset="0"/>
              <a:buChar char="•"/>
            </a:pPr>
            <a:r>
              <a:rPr lang="en-US" sz="1799" dirty="0">
                <a:solidFill>
                  <a:prstClr val="white"/>
                </a:solidFill>
                <a:latin typeface="Calibri" panose="020F0502020204030204"/>
              </a:rPr>
              <a:t>Importance of giving correct contact information</a:t>
            </a:r>
          </a:p>
        </p:txBody>
      </p:sp>
      <p:sp>
        <p:nvSpPr>
          <p:cNvPr id="13" name="TextBox 12"/>
          <p:cNvSpPr txBox="1"/>
          <p:nvPr/>
        </p:nvSpPr>
        <p:spPr>
          <a:xfrm>
            <a:off x="1339385" y="1180900"/>
            <a:ext cx="1404485" cy="646163"/>
          </a:xfrm>
          <a:prstGeom prst="rect">
            <a:avLst/>
          </a:prstGeom>
          <a:noFill/>
        </p:spPr>
        <p:txBody>
          <a:bodyPr wrap="square" rtlCol="0">
            <a:spAutoFit/>
          </a:bodyPr>
          <a:lstStyle/>
          <a:p>
            <a:pPr defTabSz="914126"/>
            <a:r>
              <a:rPr lang="en-US" sz="1799" b="1" dirty="0">
                <a:solidFill>
                  <a:prstClr val="black"/>
                </a:solidFill>
                <a:latin typeface="Calibri" panose="020F0502020204030204"/>
              </a:rPr>
              <a:t>Ongoing HIV Counselling</a:t>
            </a:r>
            <a:endParaRPr lang="en-US" sz="1799" dirty="0">
              <a:solidFill>
                <a:prstClr val="black"/>
              </a:solidFill>
              <a:latin typeface="Calibri" panose="020F0502020204030204"/>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2649" y="5029383"/>
            <a:ext cx="1419966" cy="698000"/>
          </a:xfrm>
          <a:prstGeom prst="rect">
            <a:avLst/>
          </a:prstGeom>
        </p:spPr>
      </p:pic>
      <p:sp>
        <p:nvSpPr>
          <p:cNvPr id="16" name="TextBox 15"/>
          <p:cNvSpPr txBox="1"/>
          <p:nvPr/>
        </p:nvSpPr>
        <p:spPr>
          <a:xfrm>
            <a:off x="3573541" y="1161540"/>
            <a:ext cx="1462659" cy="684881"/>
          </a:xfrm>
          <a:prstGeom prst="rect">
            <a:avLst/>
          </a:prstGeom>
          <a:noFill/>
        </p:spPr>
        <p:txBody>
          <a:bodyPr wrap="square" rtlCol="0">
            <a:spAutoFit/>
          </a:bodyPr>
          <a:lstStyle/>
          <a:p>
            <a:pPr defTabSz="914126">
              <a:lnSpc>
                <a:spcPct val="107000"/>
              </a:lnSpc>
              <a:spcAft>
                <a:spcPts val="800"/>
              </a:spcAft>
            </a:pPr>
            <a:r>
              <a:rPr lang="en-US" sz="1799" b="1" dirty="0">
                <a:solidFill>
                  <a:prstClr val="black"/>
                </a:solidFill>
                <a:latin typeface="Calibri" panose="020F0502020204030204" pitchFamily="34" charset="0"/>
                <a:ea typeface="Calibri" panose="020F0502020204030204" pitchFamily="34" charset="0"/>
                <a:cs typeface="Times New Roman" panose="02020603050405020304" pitchFamily="18" charset="0"/>
              </a:rPr>
              <a:t>Psychosocial Support</a:t>
            </a:r>
            <a:endParaRPr lang="en-US" sz="1799"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p:cNvSpPr txBox="1"/>
          <p:nvPr/>
        </p:nvSpPr>
        <p:spPr>
          <a:xfrm>
            <a:off x="3573542" y="1846421"/>
            <a:ext cx="2037317" cy="3138503"/>
          </a:xfrm>
          <a:prstGeom prst="rect">
            <a:avLst/>
          </a:prstGeom>
          <a:noFill/>
        </p:spPr>
        <p:txBody>
          <a:bodyPr wrap="square" rtlCol="0">
            <a:spAutoFit/>
          </a:bodyPr>
          <a:lstStyle/>
          <a:p>
            <a:pPr marL="285664" indent="-285664" defTabSz="914126">
              <a:buFont typeface="Arial" panose="020B0604020202020204" pitchFamily="34" charset="0"/>
              <a:buChar char="•"/>
            </a:pPr>
            <a:r>
              <a:rPr lang="en-US" sz="1799" dirty="0">
                <a:solidFill>
                  <a:prstClr val="white"/>
                </a:solidFill>
                <a:latin typeface="Calibri" panose="020F0502020204030204"/>
              </a:rPr>
              <a:t>Disclosure Support</a:t>
            </a:r>
          </a:p>
          <a:p>
            <a:pPr marL="285664" indent="-285664" defTabSz="914126">
              <a:buFont typeface="Arial" panose="020B0604020202020204" pitchFamily="34" charset="0"/>
              <a:buChar char="•"/>
            </a:pPr>
            <a:r>
              <a:rPr lang="en-US" sz="1799" dirty="0">
                <a:solidFill>
                  <a:prstClr val="white"/>
                </a:solidFill>
                <a:latin typeface="Calibri" panose="020F0502020204030204"/>
              </a:rPr>
              <a:t>Perceived stigma</a:t>
            </a:r>
          </a:p>
          <a:p>
            <a:pPr marL="285664" indent="-285664" defTabSz="914126">
              <a:buFont typeface="Arial" panose="020B0604020202020204" pitchFamily="34" charset="0"/>
              <a:buChar char="•"/>
            </a:pPr>
            <a:r>
              <a:rPr lang="en-US" sz="1799" dirty="0">
                <a:solidFill>
                  <a:prstClr val="white"/>
                </a:solidFill>
                <a:latin typeface="Calibri" panose="020F0502020204030204"/>
              </a:rPr>
              <a:t>Mental health screening</a:t>
            </a:r>
          </a:p>
          <a:p>
            <a:pPr marL="285664" indent="-285664" defTabSz="914126">
              <a:buFont typeface="Arial" panose="020B0604020202020204" pitchFamily="34" charset="0"/>
              <a:buChar char="•"/>
            </a:pPr>
            <a:r>
              <a:rPr lang="en-US" sz="1799" dirty="0">
                <a:solidFill>
                  <a:prstClr val="white"/>
                </a:solidFill>
                <a:latin typeface="Calibri" panose="020F0502020204030204"/>
              </a:rPr>
              <a:t>Referral for Psychosocial support</a:t>
            </a:r>
          </a:p>
          <a:p>
            <a:pPr marL="285664" indent="-285664" defTabSz="914126">
              <a:buFont typeface="Arial" panose="020B0604020202020204" pitchFamily="34" charset="0"/>
              <a:buChar char="•"/>
            </a:pPr>
            <a:r>
              <a:rPr lang="en-US" sz="1799" dirty="0">
                <a:solidFill>
                  <a:prstClr val="white"/>
                </a:solidFill>
                <a:latin typeface="Calibri" panose="020F0502020204030204"/>
              </a:rPr>
              <a:t>Peer support groups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6237" y="4707998"/>
            <a:ext cx="1804622" cy="1019385"/>
          </a:xfrm>
          <a:prstGeom prst="rect">
            <a:avLst/>
          </a:prstGeom>
        </p:spPr>
      </p:pic>
      <p:sp>
        <p:nvSpPr>
          <p:cNvPr id="20" name="TextBox 19"/>
          <p:cNvSpPr txBox="1"/>
          <p:nvPr/>
        </p:nvSpPr>
        <p:spPr>
          <a:xfrm>
            <a:off x="6230722" y="1846420"/>
            <a:ext cx="2312537" cy="2861577"/>
          </a:xfrm>
          <a:prstGeom prst="rect">
            <a:avLst/>
          </a:prstGeom>
          <a:noFill/>
        </p:spPr>
        <p:txBody>
          <a:bodyPr wrap="square" rtlCol="0">
            <a:spAutoFit/>
          </a:bodyPr>
          <a:lstStyle/>
          <a:p>
            <a:pPr marL="285664" indent="-285664" defTabSz="914126">
              <a:buFont typeface="Arial" panose="020B0604020202020204" pitchFamily="34" charset="0"/>
              <a:buChar char="•"/>
            </a:pPr>
            <a:r>
              <a:rPr lang="en-US" sz="1799" dirty="0">
                <a:solidFill>
                  <a:prstClr val="white"/>
                </a:solidFill>
                <a:latin typeface="Calibri" panose="020F0502020204030204"/>
              </a:rPr>
              <a:t>Client education &amp; empowerment (HIV/ART/ VL)</a:t>
            </a:r>
          </a:p>
          <a:p>
            <a:pPr marL="285664" indent="-285664" defTabSz="914126">
              <a:buFont typeface="Arial" panose="020B0604020202020204" pitchFamily="34" charset="0"/>
              <a:buChar char="•"/>
            </a:pPr>
            <a:r>
              <a:rPr lang="en-US" sz="1799" dirty="0">
                <a:solidFill>
                  <a:prstClr val="white"/>
                </a:solidFill>
                <a:latin typeface="Calibri" panose="020F0502020204030204"/>
              </a:rPr>
              <a:t>Own wellness</a:t>
            </a:r>
          </a:p>
          <a:p>
            <a:pPr marL="285664" indent="-285664" defTabSz="914126">
              <a:buFont typeface="Arial" panose="020B0604020202020204" pitchFamily="34" charset="0"/>
              <a:buChar char="•"/>
            </a:pPr>
            <a:r>
              <a:rPr lang="en-US" sz="1799" dirty="0">
                <a:solidFill>
                  <a:prstClr val="white"/>
                </a:solidFill>
                <a:latin typeface="Calibri" panose="020F0502020204030204"/>
              </a:rPr>
              <a:t>Appointment reminders</a:t>
            </a:r>
          </a:p>
          <a:p>
            <a:pPr marL="285664" indent="-285664" defTabSz="914126">
              <a:buFont typeface="Arial" panose="020B0604020202020204" pitchFamily="34" charset="0"/>
              <a:buChar char="•"/>
            </a:pPr>
            <a:r>
              <a:rPr lang="en-US" sz="1799" dirty="0">
                <a:solidFill>
                  <a:prstClr val="white"/>
                </a:solidFill>
                <a:latin typeface="Calibri" panose="020F0502020204030204"/>
              </a:rPr>
              <a:t>Follow the tracing and tracking algorithm (24 </a:t>
            </a:r>
            <a:r>
              <a:rPr lang="en-US" sz="1799" dirty="0" err="1">
                <a:solidFill>
                  <a:prstClr val="white"/>
                </a:solidFill>
                <a:latin typeface="Calibri" panose="020F0502020204030204"/>
              </a:rPr>
              <a:t>hr</a:t>
            </a:r>
            <a:r>
              <a:rPr lang="en-US" sz="1799" dirty="0">
                <a:solidFill>
                  <a:prstClr val="white"/>
                </a:solidFill>
                <a:latin typeface="Calibri" panose="020F0502020204030204"/>
              </a:rPr>
              <a:t> call)</a:t>
            </a:r>
          </a:p>
        </p:txBody>
      </p:sp>
      <p:sp>
        <p:nvSpPr>
          <p:cNvPr id="21" name="TextBox 20"/>
          <p:cNvSpPr txBox="1"/>
          <p:nvPr/>
        </p:nvSpPr>
        <p:spPr>
          <a:xfrm>
            <a:off x="6414653" y="1180898"/>
            <a:ext cx="1944672" cy="646163"/>
          </a:xfrm>
          <a:prstGeom prst="rect">
            <a:avLst/>
          </a:prstGeom>
          <a:noFill/>
        </p:spPr>
        <p:txBody>
          <a:bodyPr wrap="square" rtlCol="0">
            <a:spAutoFit/>
          </a:bodyPr>
          <a:lstStyle/>
          <a:p>
            <a:pPr defTabSz="914126"/>
            <a:r>
              <a:rPr lang="en-US" sz="1799" b="1" dirty="0">
                <a:solidFill>
                  <a:prstClr val="black"/>
                </a:solidFill>
                <a:latin typeface="Calibri" panose="020F0502020204030204"/>
              </a:rPr>
              <a:t>Adherence Support</a:t>
            </a: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291" y="4961589"/>
            <a:ext cx="2185394" cy="512202"/>
          </a:xfrm>
          <a:prstGeom prst="rect">
            <a:avLst/>
          </a:prstGeom>
        </p:spPr>
      </p:pic>
      <p:sp>
        <p:nvSpPr>
          <p:cNvPr id="23" name="TextBox 22"/>
          <p:cNvSpPr txBox="1"/>
          <p:nvPr/>
        </p:nvSpPr>
        <p:spPr>
          <a:xfrm>
            <a:off x="8933855" y="1813108"/>
            <a:ext cx="2385132" cy="2307723"/>
          </a:xfrm>
          <a:prstGeom prst="rect">
            <a:avLst/>
          </a:prstGeom>
          <a:noFill/>
        </p:spPr>
        <p:txBody>
          <a:bodyPr wrap="square" rtlCol="0">
            <a:spAutoFit/>
          </a:bodyPr>
          <a:lstStyle/>
          <a:p>
            <a:pPr marL="285664" indent="-285664" defTabSz="914126">
              <a:buFont typeface="Arial" panose="020B0604020202020204" pitchFamily="34" charset="0"/>
              <a:buChar char="•"/>
            </a:pPr>
            <a:r>
              <a:rPr lang="en-US" sz="1799" dirty="0">
                <a:solidFill>
                  <a:prstClr val="white"/>
                </a:solidFill>
                <a:latin typeface="Calibri" panose="020F0502020204030204"/>
              </a:rPr>
              <a:t>Motivation for VLS </a:t>
            </a:r>
          </a:p>
          <a:p>
            <a:pPr marL="285664" indent="-285664" defTabSz="914126">
              <a:buFont typeface="Arial" panose="020B0604020202020204" pitchFamily="34" charset="0"/>
              <a:buChar char="•"/>
            </a:pPr>
            <a:r>
              <a:rPr lang="en-US" sz="1799" dirty="0">
                <a:solidFill>
                  <a:prstClr val="white"/>
                </a:solidFill>
                <a:latin typeface="Calibri" panose="020F0502020204030204"/>
              </a:rPr>
              <a:t>Multi-month prescription 6m &amp;</a:t>
            </a:r>
          </a:p>
          <a:p>
            <a:pPr marL="285664" indent="-285664" defTabSz="914126">
              <a:buFont typeface="Arial" panose="020B0604020202020204" pitchFamily="34" charset="0"/>
              <a:buChar char="•"/>
            </a:pPr>
            <a:r>
              <a:rPr lang="en-US" sz="1799" dirty="0">
                <a:solidFill>
                  <a:prstClr val="white"/>
                </a:solidFill>
                <a:latin typeface="Calibri" panose="020F0502020204030204"/>
              </a:rPr>
              <a:t>Decanting offsite at 12 months if VLS</a:t>
            </a:r>
          </a:p>
          <a:p>
            <a:pPr marL="285664" indent="-285664" defTabSz="914126">
              <a:buFont typeface="Arial" panose="020B0604020202020204" pitchFamily="34" charset="0"/>
              <a:buChar char="•"/>
            </a:pPr>
            <a:r>
              <a:rPr lang="en-US" sz="1799" dirty="0">
                <a:solidFill>
                  <a:prstClr val="white"/>
                </a:solidFill>
                <a:latin typeface="Calibri" panose="020F0502020204030204"/>
              </a:rPr>
              <a:t>Improve client/clinic communication (Travel/Relocation)</a:t>
            </a:r>
          </a:p>
        </p:txBody>
      </p:sp>
      <p:sp>
        <p:nvSpPr>
          <p:cNvPr id="24" name="TextBox 23"/>
          <p:cNvSpPr txBox="1"/>
          <p:nvPr/>
        </p:nvSpPr>
        <p:spPr>
          <a:xfrm>
            <a:off x="9191482" y="1303497"/>
            <a:ext cx="2061020" cy="369236"/>
          </a:xfrm>
          <a:prstGeom prst="rect">
            <a:avLst/>
          </a:prstGeom>
          <a:noFill/>
        </p:spPr>
        <p:txBody>
          <a:bodyPr wrap="square" rtlCol="0">
            <a:spAutoFit/>
          </a:bodyPr>
          <a:lstStyle/>
          <a:p>
            <a:pPr defTabSz="914126"/>
            <a:r>
              <a:rPr lang="en-US" sz="1799" b="1" dirty="0">
                <a:solidFill>
                  <a:prstClr val="black"/>
                </a:solidFill>
                <a:latin typeface="Calibri" panose="020F0502020204030204"/>
              </a:rPr>
              <a:t>Retention and VLS</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085" y="4413260"/>
            <a:ext cx="1800998" cy="110461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74434" y="5098385"/>
            <a:ext cx="722268" cy="680163"/>
          </a:xfrm>
          <a:prstGeom prst="rect">
            <a:avLst/>
          </a:prstGeom>
        </p:spPr>
      </p:pic>
      <p:sp>
        <p:nvSpPr>
          <p:cNvPr id="8" name="Text Placeholder 7"/>
          <p:cNvSpPr>
            <a:spLocks noGrp="1"/>
          </p:cNvSpPr>
          <p:nvPr>
            <p:ph type="body" sz="quarter" idx="13"/>
          </p:nvPr>
        </p:nvSpPr>
        <p:spPr/>
        <p:txBody>
          <a:bodyPr>
            <a:normAutofit fontScale="85000" lnSpcReduction="10000"/>
          </a:bodyPr>
          <a:lstStyle/>
          <a:p>
            <a:r>
              <a:rPr lang="en-US" dirty="0" smtClean="0"/>
              <a:t>Case Management Strategy is Core to Preventing Missed Appointments</a:t>
            </a:r>
            <a:endParaRPr lang="en-US" dirty="0"/>
          </a:p>
        </p:txBody>
      </p:sp>
      <p:sp>
        <p:nvSpPr>
          <p:cNvPr id="18" name="Text Placeholder 1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49093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6213" y="-3961"/>
            <a:ext cx="11687798" cy="456949"/>
          </a:xfrm>
        </p:spPr>
        <p:txBody>
          <a:bodyPr>
            <a:noAutofit/>
          </a:bodyPr>
          <a:lstStyle/>
          <a:p>
            <a:r>
              <a:rPr lang="en-US" sz="2400" dirty="0" smtClean="0"/>
              <a:t>Scaling-up Decanting and Improving CCMDD Data through the Scale-up of SYNCH are Working to Improve both Patient-Friendly Services and Data Quality</a:t>
            </a:r>
            <a:endParaRPr lang="en-US" sz="2400" dirty="0"/>
          </a:p>
        </p:txBody>
      </p:sp>
      <p:sp>
        <p:nvSpPr>
          <p:cNvPr id="3" name="Text Placeholder 2"/>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2"/>
          <a:stretch>
            <a:fillRect/>
          </a:stretch>
        </p:blipFill>
        <p:spPr>
          <a:xfrm>
            <a:off x="6176809" y="1139371"/>
            <a:ext cx="4409622" cy="3532189"/>
          </a:xfrm>
          <a:prstGeom prst="rect">
            <a:avLst/>
          </a:prstGeom>
          <a:ln>
            <a:solidFill>
              <a:schemeClr val="accent3"/>
            </a:solidFill>
          </a:ln>
        </p:spPr>
      </p:pic>
      <p:sp>
        <p:nvSpPr>
          <p:cNvPr id="7" name="Text Placeholder 3"/>
          <p:cNvSpPr>
            <a:spLocks noGrp="1"/>
          </p:cNvSpPr>
          <p:nvPr>
            <p:ph type="body" sz="quarter" idx="14"/>
          </p:nvPr>
        </p:nvSpPr>
        <p:spPr>
          <a:xfrm>
            <a:off x="1693862" y="4884592"/>
            <a:ext cx="4286250" cy="793038"/>
          </a:xfrm>
          <a:solidFill>
            <a:schemeClr val="tx2">
              <a:lumMod val="40000"/>
              <a:lumOff val="60000"/>
            </a:schemeClr>
          </a:solidFill>
        </p:spPr>
        <p:txBody>
          <a:bodyPr/>
          <a:lstStyle/>
          <a:p>
            <a:pPr algn="ctr"/>
            <a:r>
              <a:rPr lang="en-US" sz="1600" dirty="0"/>
              <a:t>Decanting coverage remains slightly lower than targeted at 55% of those with VL suppression</a:t>
            </a:r>
          </a:p>
          <a:p>
            <a:pPr algn="ctr"/>
            <a:r>
              <a:rPr lang="en-US" sz="1600" dirty="0"/>
              <a:t>(COP18 target was 60%)</a:t>
            </a:r>
          </a:p>
        </p:txBody>
      </p:sp>
      <p:sp>
        <p:nvSpPr>
          <p:cNvPr id="8" name="Text Placeholder 3"/>
          <p:cNvSpPr txBox="1">
            <a:spLocks/>
          </p:cNvSpPr>
          <p:nvPr/>
        </p:nvSpPr>
        <p:spPr>
          <a:xfrm>
            <a:off x="6176809" y="4831144"/>
            <a:ext cx="4286250" cy="886397"/>
          </a:xfrm>
          <a:prstGeom prst="rect">
            <a:avLst/>
          </a:prstGeom>
          <a:solidFill>
            <a:schemeClr val="tx2">
              <a:lumMod val="40000"/>
              <a:lumOff val="60000"/>
            </a:schemeClr>
          </a:solidFill>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2">
                    <a:lumMod val="25000"/>
                  </a:schemeClr>
                </a:solidFill>
                <a:latin typeface="+mn-lt"/>
                <a:ea typeface="+mn-ea"/>
                <a:cs typeface="+mn-cs"/>
              </a:defRPr>
            </a:lvl1pPr>
            <a:lvl2pPr marL="336550" indent="-160338"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577850" indent="-241300" algn="l" defTabSz="914400" rtl="0" eaLnBrk="1" latinLnBrk="0" hangingPunct="1">
              <a:lnSpc>
                <a:spcPct val="90000"/>
              </a:lnSpc>
              <a:spcBef>
                <a:spcPts val="500"/>
              </a:spcBef>
              <a:buFont typeface="Segoe UI" panose="020B0502040204020203" pitchFamily="34" charset="0"/>
              <a:buChar char="–"/>
              <a:defRPr sz="2400" kern="1200">
                <a:solidFill>
                  <a:schemeClr val="bg2">
                    <a:lumMod val="25000"/>
                  </a:schemeClr>
                </a:solidFill>
                <a:latin typeface="+mn-lt"/>
                <a:ea typeface="+mn-ea"/>
                <a:cs typeface="+mn-cs"/>
              </a:defRPr>
            </a:lvl3pPr>
            <a:lvl4pPr marL="801688" indent="-176213" algn="l" defTabSz="914400" rtl="0" eaLnBrk="1" latinLnBrk="0" hangingPunct="1">
              <a:lnSpc>
                <a:spcPct val="90000"/>
              </a:lnSpc>
              <a:spcBef>
                <a:spcPts val="500"/>
              </a:spcBef>
              <a:buFont typeface="Wingdings" panose="05000000000000000000" pitchFamily="2" charset="2"/>
              <a:buChar char="§"/>
              <a:defRPr sz="2400" kern="1200">
                <a:solidFill>
                  <a:schemeClr val="bg2">
                    <a:lumMod val="25000"/>
                  </a:schemeClr>
                </a:solidFill>
                <a:latin typeface="+mn-lt"/>
                <a:ea typeface="+mn-ea"/>
                <a:cs typeface="+mn-cs"/>
              </a:defRPr>
            </a:lvl4pPr>
            <a:lvl5pPr marL="1027113" indent="-225425" algn="l" defTabSz="914400" rtl="0" eaLnBrk="1" latinLnBrk="0" hangingPunct="1">
              <a:lnSpc>
                <a:spcPct val="90000"/>
              </a:lnSpc>
              <a:spcBef>
                <a:spcPts val="500"/>
              </a:spcBef>
              <a:buFont typeface="Century Gothic" panose="020B0502020202020204" pitchFamily="34" charset="0"/>
              <a:buChar char="○"/>
              <a:defRPr sz="2400" kern="1200">
                <a:solidFill>
                  <a:schemeClr val="bg2">
                    <a:lumMod val="25000"/>
                  </a:schemeClr>
                </a:solidFill>
                <a:latin typeface="+mn-lt"/>
                <a:ea typeface="+mn-ea"/>
                <a:cs typeface="+mn-cs"/>
              </a:defRPr>
            </a:lvl5pPr>
            <a:lvl6pPr marL="1200150" indent="-17145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solidFill>
                  <a:schemeClr val="tx1"/>
                </a:solidFill>
              </a:rPr>
              <a:t>Collaboration with NDOH to rapidly expand decanting options through </a:t>
            </a:r>
            <a:r>
              <a:rPr lang="en-US" sz="1600" dirty="0" err="1">
                <a:solidFill>
                  <a:schemeClr val="tx1"/>
                </a:solidFill>
              </a:rPr>
              <a:t>Siyenza</a:t>
            </a:r>
            <a:r>
              <a:rPr lang="en-US" sz="1600" dirty="0">
                <a:solidFill>
                  <a:schemeClr val="tx1"/>
                </a:solidFill>
              </a:rPr>
              <a:t>/Operation </a:t>
            </a:r>
            <a:r>
              <a:rPr lang="en-US" sz="1600" dirty="0" err="1">
                <a:solidFill>
                  <a:schemeClr val="tx1"/>
                </a:solidFill>
              </a:rPr>
              <a:t>Phuthuma</a:t>
            </a:r>
            <a:r>
              <a:rPr lang="en-US" sz="1600" dirty="0">
                <a:solidFill>
                  <a:schemeClr val="tx1"/>
                </a:solidFill>
              </a:rPr>
              <a:t> yielding results, with increase in </a:t>
            </a:r>
            <a:r>
              <a:rPr lang="en-US" sz="1600" dirty="0" err="1">
                <a:solidFill>
                  <a:schemeClr val="tx1"/>
                </a:solidFill>
              </a:rPr>
              <a:t>ePuP</a:t>
            </a:r>
            <a:r>
              <a:rPr lang="en-US" sz="1600" dirty="0">
                <a:solidFill>
                  <a:schemeClr val="tx1"/>
                </a:solidFill>
              </a:rPr>
              <a:t> from 178 to 524 in just 2 months</a:t>
            </a:r>
          </a:p>
        </p:txBody>
      </p:sp>
      <p:pic>
        <p:nvPicPr>
          <p:cNvPr id="4" name="Picture 3"/>
          <p:cNvPicPr>
            <a:picLocks noChangeAspect="1"/>
          </p:cNvPicPr>
          <p:nvPr/>
        </p:nvPicPr>
        <p:blipFill>
          <a:blip r:embed="rId3"/>
          <a:stretch>
            <a:fillRect/>
          </a:stretch>
        </p:blipFill>
        <p:spPr>
          <a:xfrm>
            <a:off x="1693863" y="1092285"/>
            <a:ext cx="4286250" cy="3615253"/>
          </a:xfrm>
          <a:prstGeom prst="rect">
            <a:avLst/>
          </a:prstGeom>
        </p:spPr>
      </p:pic>
    </p:spTree>
    <p:extLst>
      <p:ext uri="{BB962C8B-B14F-4D97-AF65-F5344CB8AC3E}">
        <p14:creationId xmlns:p14="http://schemas.microsoft.com/office/powerpoint/2010/main" val="2185567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90792" y="29817"/>
            <a:ext cx="11687798" cy="456949"/>
          </a:xfrm>
        </p:spPr>
        <p:txBody>
          <a:bodyPr>
            <a:noAutofit/>
          </a:bodyPr>
          <a:lstStyle/>
          <a:p>
            <a:r>
              <a:rPr lang="en-US" sz="2400" dirty="0"/>
              <a:t>A Harmonized Register Including Final Outcome and Capturing of Outcome in Tier was </a:t>
            </a:r>
            <a:r>
              <a:rPr lang="en-US" sz="2400" dirty="0" smtClean="0"/>
              <a:t>Shared with All Partners to Improve Tracking/Tracing at the Site Level</a:t>
            </a:r>
            <a:endParaRPr lang="en-US" sz="2400" dirty="0"/>
          </a:p>
        </p:txBody>
      </p:sp>
      <p:sp>
        <p:nvSpPr>
          <p:cNvPr id="10" name="Text Placeholder 9"/>
          <p:cNvSpPr>
            <a:spLocks noGrp="1"/>
          </p:cNvSpPr>
          <p:nvPr>
            <p:ph type="body" sz="quarter" idx="15"/>
          </p:nvPr>
        </p:nvSpPr>
        <p:spPr/>
        <p:txBody>
          <a:bodyPr/>
          <a:lstStyle/>
          <a:p>
            <a:endParaRPr lang="en-US"/>
          </a:p>
        </p:txBody>
      </p:sp>
      <p:sp>
        <p:nvSpPr>
          <p:cNvPr id="5" name="TextBox 4"/>
          <p:cNvSpPr txBox="1"/>
          <p:nvPr/>
        </p:nvSpPr>
        <p:spPr>
          <a:xfrm>
            <a:off x="1363596" y="5763126"/>
            <a:ext cx="10192680" cy="646074"/>
          </a:xfrm>
          <a:prstGeom prst="rect">
            <a:avLst/>
          </a:prstGeom>
          <a:noFill/>
          <a:ln>
            <a:solidFill>
              <a:schemeClr val="tx2"/>
            </a:solidFill>
          </a:ln>
        </p:spPr>
        <p:txBody>
          <a:bodyPr wrap="square" rtlCol="0">
            <a:spAutoFit/>
          </a:bodyPr>
          <a:lstStyle/>
          <a:p>
            <a:pPr defTabSz="914126"/>
            <a:r>
              <a:rPr lang="en-US" sz="1799" b="1" dirty="0" smtClean="0">
                <a:solidFill>
                  <a:prstClr val="black"/>
                </a:solidFill>
                <a:latin typeface="Calibri" panose="020F0502020204030204"/>
              </a:rPr>
              <a:t>Partners are able to adapt these as they see fit, but all partners should be recording outcomes of home visits and ultimate return to care in the register’s in use, not just outcome of tracking/tracing calls</a:t>
            </a:r>
            <a:endParaRPr lang="en-US" sz="1799" b="1" dirty="0">
              <a:solidFill>
                <a:prstClr val="black"/>
              </a:solidFill>
              <a:latin typeface="Calibri" panose="020F0502020204030204"/>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 t="29831" r="50440"/>
          <a:stretch/>
        </p:blipFill>
        <p:spPr bwMode="auto">
          <a:xfrm>
            <a:off x="533537" y="1046284"/>
            <a:ext cx="11258811" cy="4626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0533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Internal Use Only"/>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Internal Use Only"/>
</p:tagLst>
</file>

<file path=ppt/theme/theme1.xml><?xml version="1.0" encoding="utf-8"?>
<a:theme xmlns:a="http://schemas.openxmlformats.org/drawingml/2006/main" name="1_PEPFAR1">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PEPFAR">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PFAR1" id="{F6A23292-5298-442B-A2B9-0C25FE4A6C11}" vid="{E7909BB5-BF34-4920-994C-8165827E4A7B}"/>
    </a:ext>
  </a:extLst>
</a:theme>
</file>

<file path=ppt/theme/theme2.xml><?xml version="1.0" encoding="utf-8"?>
<a:theme xmlns:a="http://schemas.openxmlformats.org/drawingml/2006/main" name="3_Breaker Slide 9">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PEPFAR">
      <a:dk1>
        <a:sysClr val="windowText" lastClr="000000"/>
      </a:dk1>
      <a:lt1>
        <a:sysClr val="window" lastClr="FFFFFF"/>
      </a:lt1>
      <a:dk2>
        <a:srgbClr val="44546A"/>
      </a:dk2>
      <a:lt2>
        <a:srgbClr val="E7E6E6"/>
      </a:lt2>
      <a:accent1>
        <a:srgbClr val="BF0A30"/>
      </a:accent1>
      <a:accent2>
        <a:srgbClr val="002868"/>
      </a:accent2>
      <a:accent3>
        <a:srgbClr val="7F7F7F"/>
      </a:accent3>
      <a:accent4>
        <a:srgbClr val="00B050"/>
      </a:accent4>
      <a:accent5>
        <a:srgbClr val="ED7D31"/>
      </a:accent5>
      <a:accent6>
        <a:srgbClr val="FFC000"/>
      </a:accent6>
      <a:hlink>
        <a:srgbClr val="00B0F0"/>
      </a:hlink>
      <a:folHlink>
        <a:srgbClr val="C490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file>

<file path=customXml/item2.xml><?xml version="1.0" encoding="utf-8"?>
<ct:contentTypeSchema xmlns:ct="http://schemas.microsoft.com/office/2006/metadata/contentType" xmlns:ma="http://schemas.microsoft.com/office/2006/metadata/properties/metaAttributes" ct:_="" ma:_="" ma:contentTypeName="HQ Document" ma:contentTypeID="0x0101000719DADD6E6D384B9CD115415321B5300051B5FDC15168EB4C9BEF083AC3B73DAB" ma:contentTypeVersion="1" ma:contentTypeDescription="" ma:contentTypeScope="" ma:versionID="10f0dd70c76b9414d65eef8714540bc4">
  <xsd:schema xmlns:xsd="http://www.w3.org/2001/XMLSchema" xmlns:xs="http://www.w3.org/2001/XMLSchema" xmlns:p="http://schemas.microsoft.com/office/2006/metadata/properties" xmlns:ns2="54e040e9-bc5a-4778-bc2d-f4c316b2e12b" targetNamespace="http://schemas.microsoft.com/office/2006/metadata/properties" ma:root="true" ma:fieldsID="95c911962470f5f0b2b5ebd4393cf68e" ns2:_="">
    <xsd:import namespace="54e040e9-bc5a-4778-bc2d-f4c316b2e12b"/>
    <xsd:element name="properties">
      <xsd:complexType>
        <xsd:sequence>
          <xsd:element name="documentManagement">
            <xsd:complexType>
              <xsd:all>
                <xsd:element ref="ns2:Activities" minOccurs="0"/>
                <xsd:element ref="ns2:Program_x0020_Area" minOccurs="0"/>
                <xsd:element ref="ns2:Planning_x0020_and_x0020_Reporting_x0020_Cycle" minOccurs="0"/>
                <xsd:element ref="ns2:Fiscal_x0020_Year" minOccurs="0"/>
                <xsd:element ref="ns2:Agencies" minOccurs="0"/>
                <xsd:element ref="ns2:PEPFAR_x0020_Country" minOccurs="0"/>
                <xsd:element ref="ns2:TaxCatchAllLabel" minOccurs="0"/>
                <xsd:element ref="ns2:TaxKeywordTaxHTField" minOccurs="0"/>
                <xsd:element ref="ns2:TaxCatchAll" minOccurs="0"/>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e040e9-bc5a-4778-bc2d-f4c316b2e12b" elementFormDefault="qualified">
    <xsd:import namespace="http://schemas.microsoft.com/office/2006/documentManagement/types"/>
    <xsd:import namespace="http://schemas.microsoft.com/office/infopath/2007/PartnerControls"/>
    <xsd:element name="Activities" ma:index="1" nillable="true" ma:displayName="Activities" ma:format="Dropdown" ma:internalName="Activities" ma:readOnly="false">
      <xsd:simpleType>
        <xsd:restriction base="dms:Choice">
          <xsd:enumeration value="(None)"/>
          <xsd:enumeration value="Communications"/>
          <xsd:enumeration value="Event"/>
          <xsd:enumeration value="Financial"/>
          <xsd:enumeration value="Human Resources"/>
          <xsd:enumeration value="Meeting"/>
          <xsd:enumeration value="Planning"/>
          <xsd:enumeration value="Records"/>
          <xsd:enumeration value="Training"/>
        </xsd:restriction>
      </xsd:simpleType>
    </xsd:element>
    <xsd:element name="Program_x0020_Area" ma:index="2" nillable="true" ma:displayName="Program Area" ma:format="Dropdown" ma:internalName="Program_x0020_Area" ma:readOnly="false">
      <xsd:simpleType>
        <xsd:restriction base="dms:Choice">
          <xsd:enumeration value="(None)"/>
          <xsd:enumeration value="Prevention"/>
          <xsd:enumeration value="Care"/>
          <xsd:enumeration value="Treatment"/>
          <xsd:enumeration value="Systems and Governance"/>
          <xsd:enumeration value="Cross Cutting"/>
        </xsd:restriction>
      </xsd:simpleType>
    </xsd:element>
    <xsd:element name="Planning_x0020_and_x0020_Reporting_x0020_Cycle" ma:index="3" nillable="true" ma:displayName="Planning and Reporting Cycle" ma:format="Dropdown" ma:internalName="Planning_x0020_and_x0020_Reporting_x0020_Cycle" ma:readOnly="false">
      <xsd:simpleType>
        <xsd:restriction base="dms:Choice">
          <xsd:enumeration value="(None)"/>
          <xsd:enumeration value="Archive"/>
          <xsd:enumeration value="APR"/>
          <xsd:enumeration value="COP"/>
          <xsd:enumeration value="HOP"/>
          <xsd:enumeration value="OPU"/>
          <xsd:enumeration value="Pre-COP"/>
          <xsd:enumeration value="SAPR"/>
        </xsd:restriction>
      </xsd:simpleType>
    </xsd:element>
    <xsd:element name="Fiscal_x0020_Year" ma:index="4" nillable="true" ma:displayName="Fiscal Year" ma:format="Dropdown" ma:internalName="Fiscal_x0020_Year" ma:readOnly="false">
      <xsd:simpleType>
        <xsd:restriction base="dms:Choice">
          <xsd:enumeration value="(None)"/>
          <xsd:enumeration value="2023"/>
          <xsd:enumeration value="2022"/>
          <xsd:enumeration value="2021"/>
          <xsd:enumeration value="2020"/>
          <xsd:enumeration value="2019"/>
          <xsd:enumeration value="2018"/>
          <xsd:enumeration value="2017"/>
          <xsd:enumeration value="2016"/>
          <xsd:enumeration value="2014"/>
          <xsd:enumeration value="2013"/>
          <xsd:enumeration value="2012"/>
          <xsd:enumeration value="2011"/>
        </xsd:restriction>
      </xsd:simpleType>
    </xsd:element>
    <xsd:element name="Agencies" ma:index="5" nillable="true" ma:displayName="Agency" ma:format="Dropdown" ma:internalName="Agencies" ma:readOnly="false">
      <xsd:simpleType>
        <xsd:restriction base="dms:Choice">
          <xsd:enumeration value="(None)"/>
          <xsd:enumeration value="All"/>
          <xsd:enumeration value="Commerce"/>
          <xsd:enumeration value="Defense"/>
          <xsd:enumeration value="Labor"/>
          <xsd:enumeration value="HHS/CDC"/>
          <xsd:enumeration value="HHS/FDA"/>
          <xsd:enumeration value="HHS/HRSA"/>
          <xsd:enumeration value="HHS/NIH"/>
          <xsd:enumeration value="HHS/OGA"/>
          <xsd:enumeration value="HHS/SAMHSA"/>
          <xsd:enumeration value="Other"/>
          <xsd:enumeration value="Peace Corps"/>
          <xsd:enumeration value="State"/>
          <xsd:enumeration value="Treasury"/>
          <xsd:enumeration value="USAID"/>
        </xsd:restriction>
      </xsd:simpleType>
    </xsd:element>
    <xsd:element name="PEPFAR_x0020_Country" ma:index="6" nillable="true" ma:displayName="OU" ma:internalName="PEPFAR_x0020_Country" ma:readOnly="false">
      <xsd:complexType>
        <xsd:complexContent>
          <xsd:extension base="dms:MultiChoice">
            <xsd:sequence>
              <xsd:element name="Value" maxOccurs="unbounded" minOccurs="0" nillable="true">
                <xsd:simpleType>
                  <xsd:restriction base="dms:Choice">
                    <xsd:enumeration value="(None)"/>
                    <xsd:enumeration value="All"/>
                    <xsd:enumeration value="Angola"/>
                    <xsd:enumeration value="Asia Regional Program (ARP)"/>
                    <xsd:enumeration value="Botswana"/>
                    <xsd:enumeration value="Burma"/>
                    <xsd:enumeration value="Burundi"/>
                    <xsd:enumeration value="Cambodia"/>
                    <xsd:enumeration value="Cameroon"/>
                    <xsd:enumeration value="Caribbean Region"/>
                    <xsd:enumeration value="Central America Region"/>
                    <xsd:enumeration value="Central Asia Region"/>
                    <xsd:enumeration value="Cote d' Ivoire"/>
                    <xsd:enumeration value="Democratic Republic of the Congo"/>
                    <xsd:enumeration value="Dominican Republic"/>
                    <xsd:enumeration value="Ethiopia"/>
                    <xsd:enumeration value="Ghana"/>
                    <xsd:enumeration value="Guyana"/>
                    <xsd:enumeration value="Haiti"/>
                    <xsd:enumeration value="HQ"/>
                    <xsd:enumeration value="India"/>
                    <xsd:enumeration value="Indonesia"/>
                    <xsd:enumeration value="Kenya"/>
                    <xsd:enumeration value="Lesotho"/>
                    <xsd:enumeration value="Malawi"/>
                    <xsd:enumeration value="Mozambique"/>
                    <xsd:enumeration value="Namibia"/>
                    <xsd:enumeration value="Nigeria"/>
                    <xsd:enumeration value="PNG"/>
                    <xsd:enumeration value="Russia"/>
                    <xsd:enumeration value="Rwanda"/>
                    <xsd:enumeration value="South Africa"/>
                    <xsd:enumeration value="South Sudan"/>
                    <xsd:enumeration value="Swaziland"/>
                    <xsd:enumeration value="Tanzania"/>
                    <xsd:enumeration value="Uganda"/>
                    <xsd:enumeration value="Ukraine"/>
                    <xsd:enumeration value="Vietnam"/>
                    <xsd:enumeration value="Zambia"/>
                    <xsd:enumeration value="Zimbabwe"/>
                  </xsd:restriction>
                </xsd:simpleType>
              </xsd:element>
            </xsd:sequence>
          </xsd:extension>
        </xsd:complexContent>
      </xsd:complexType>
    </xsd:element>
    <xsd:element name="TaxCatchAllLabel" ma:index="8" nillable="true" ma:displayName="Taxonomy Catch All Column1" ma:hidden="true" ma:list="{2cc5ae64-a620-450e-845b-f73f3eb4e805}" ma:internalName="TaxCatchAllLabel" ma:readOnly="true" ma:showField="CatchAllDataLabel" ma:web="54e040e9-bc5a-4778-bc2d-f4c316b2e12b">
      <xsd:complexType>
        <xsd:complexContent>
          <xsd:extension base="dms:MultiChoiceLookup">
            <xsd:sequence>
              <xsd:element name="Value" type="dms:Lookup" maxOccurs="unbounded" minOccurs="0" nillable="true"/>
            </xsd:sequence>
          </xsd:extension>
        </xsd:complexContent>
      </xsd:complexType>
    </xsd:element>
    <xsd:element name="TaxKeywordTaxHTField" ma:index="9" nillable="true" ma:taxonomy="true" ma:internalName="TaxKeywordTaxHTField" ma:taxonomyFieldName="TaxKeyword" ma:displayName="Enterprise Keywords" ma:fieldId="{23f27201-bee3-471e-b2e7-b64fd8b7ca38}" ma:taxonomyMulti="true" ma:sspId="a0048e47-9258-427b-b476-27e0ab29a8e1"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2cc5ae64-a620-450e-845b-f73f3eb4e805}" ma:internalName="TaxCatchAll" ma:showField="CatchAllData" ma:web="54e040e9-bc5a-4778-bc2d-f4c316b2e12b">
      <xsd:complexType>
        <xsd:complexContent>
          <xsd:extension base="dms:MultiChoiceLookup">
            <xsd:sequence>
              <xsd:element name="Value" type="dms:Lookup" maxOccurs="unbounded" minOccurs="0" nillable="true"/>
            </xsd:sequence>
          </xsd:extension>
        </xsd:complexContent>
      </xsd:complexType>
    </xsd:element>
    <xsd:element name="_dlc_DocId" ma:index="18" nillable="true" ma:displayName="Document ID Value" ma:description="The value of the document ID assigned to this item."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SharedWithUsers" ma:index="2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54e040e9-bc5a-4778-bc2d-f4c316b2e12b">
      <Terms xmlns="http://schemas.microsoft.com/office/infopath/2007/PartnerControls">
        <TermInfo xmlns="http://schemas.microsoft.com/office/infopath/2007/PartnerControls">
          <TermName xmlns="http://schemas.microsoft.com/office/infopath/2007/PartnerControls">[IUOa:/b:/c:/d:/e:/f:/g:/h:/i:/j:/k:/l:/m:/n:/o:/p:/q:/r:/s:/t:/u:/v:/w:]</TermName>
          <TermId xmlns="http://schemas.microsoft.com/office/infopath/2007/PartnerControls">11111111-1111-1111-1111-111111111111</TermId>
        </TermInfo>
      </Terms>
    </TaxKeywordTaxHTField>
    <Program_x0020_Area xmlns="54e040e9-bc5a-4778-bc2d-f4c316b2e12b" xsi:nil="true"/>
    <TaxCatchAll xmlns="54e040e9-bc5a-4778-bc2d-f4c316b2e12b"/>
    <Planning_x0020_and_x0020_Reporting_x0020_Cycle xmlns="54e040e9-bc5a-4778-bc2d-f4c316b2e12b" xsi:nil="true"/>
    <Activities xmlns="54e040e9-bc5a-4778-bc2d-f4c316b2e12b" xsi:nil="true"/>
    <Agencies xmlns="54e040e9-bc5a-4778-bc2d-f4c316b2e12b" xsi:nil="true"/>
    <Fiscal_x0020_Year xmlns="54e040e9-bc5a-4778-bc2d-f4c316b2e12b" xsi:nil="true"/>
    <PEPFAR_x0020_Country xmlns="54e040e9-bc5a-4778-bc2d-f4c316b2e12b"/>
  </documentManagement>
</p:properties>
</file>

<file path=customXml/item5.xml>
</file>

<file path=customXml/itemProps1.xml><?xml version="1.0" encoding="utf-8"?>
<ds:datastoreItem xmlns:ds="http://schemas.openxmlformats.org/officeDocument/2006/customXml" ds:itemID="{D442F356-1981-4521-8EAC-37193DD031DC}">
  <ds:schemaRefs>
    <ds:schemaRef ds:uri="http://schemas.microsoft.com/sharepoint/events"/>
  </ds:schemaRefs>
</ds:datastoreItem>
</file>

<file path=customXml/itemProps2.xml><?xml version="1.0" encoding="utf-8"?>
<ds:datastoreItem xmlns:ds="http://schemas.openxmlformats.org/officeDocument/2006/customXml" ds:itemID="{E812E90D-EAD0-4C43-9B66-B86B2DC941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e040e9-bc5a-4778-bc2d-f4c316b2e1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9ADC8F-9471-4166-AC6E-AD65D2E343E0}">
  <ds:schemaRefs>
    <ds:schemaRef ds:uri="http://schemas.microsoft.com/sharepoint/v3/contenttype/forms"/>
  </ds:schemaRefs>
</ds:datastoreItem>
</file>

<file path=customXml/itemProps4.xml><?xml version="1.0" encoding="utf-8"?>
<ds:datastoreItem xmlns:ds="http://schemas.openxmlformats.org/officeDocument/2006/customXml" ds:itemID="{FF3B6367-75D4-47D8-B52E-903737A95357}">
  <ds:schemaRefs>
    <ds:schemaRef ds:uri="http://purl.org/dc/dcmitype/"/>
    <ds:schemaRef ds:uri="http://schemas.microsoft.com/office/2006/documentManagement/types"/>
    <ds:schemaRef ds:uri="http://www.w3.org/XML/1998/namespace"/>
    <ds:schemaRef ds:uri="54e040e9-bc5a-4778-bc2d-f4c316b2e12b"/>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customXml/itemProps5.xml><?xml version="1.0" encoding="utf-8"?>
<ds:datastoreItem xmlns:ds="http://schemas.openxmlformats.org/officeDocument/2006/customXml" ds:itemID="{0406FA51-8797-43D1-920D-F3CE62BE73B4}">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12951</TotalTime>
  <Words>1213</Words>
  <Application>Microsoft Office PowerPoint</Application>
  <PresentationFormat>Custom</PresentationFormat>
  <Paragraphs>135</Paragraphs>
  <Slides>18</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Arial</vt:lpstr>
      <vt:lpstr>Calibri</vt:lpstr>
      <vt:lpstr>Calibri Light</vt:lpstr>
      <vt:lpstr>Century Gothic</vt:lpstr>
      <vt:lpstr>Helvetica Light</vt:lpstr>
      <vt:lpstr>Noto Sans Symbols</vt:lpstr>
      <vt:lpstr>Quattrocento Sans</vt:lpstr>
      <vt:lpstr>Segoe UI</vt:lpstr>
      <vt:lpstr>Times New Roman</vt:lpstr>
      <vt:lpstr>Wingdings</vt:lpstr>
      <vt:lpstr>1_PEPFAR1</vt:lpstr>
      <vt:lpstr>3_Breaker Slide 9</vt:lpstr>
      <vt:lpstr>1_Office Theme</vt:lpstr>
      <vt:lpstr>Retention Focus in COP18 and COP19 – Update for Siyenza Leads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 System Set-Up to Capture Reasons for Missed Appointments Designed to Enable Site/Population Specific Solutions</vt:lpstr>
      <vt:lpstr>PowerPoint Presentation</vt:lpstr>
      <vt:lpstr>PowerPoint Presentation</vt:lpstr>
      <vt:lpstr>PowerPoint Presentation</vt:lpstr>
      <vt:lpstr>PowerPoint Presentation</vt:lpstr>
      <vt:lpstr>PowerPoint Presentation</vt:lpstr>
      <vt:lpstr>Discussion</vt:lpstr>
      <vt:lpstr>PowerPoint Presentation</vt:lpstr>
    </vt:vector>
  </TitlesOfParts>
  <Company>U S Department of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BlatzduRivageJK</dc:creator>
  <cp:keywords>[IUOa:/b:/c:/d:/e:/f:/g:/h:/i:/j:/k:/l:/m:/n:/o:/p:/q:/r:/s:/t:/u:/v:/w:]</cp:keywords>
  <cp:lastModifiedBy>Grund, Jonathan (CDC/DDPHSIS/CGH/DGHT)</cp:lastModifiedBy>
  <cp:revision>935</cp:revision>
  <cp:lastPrinted>2018-02-23T05:37:37Z</cp:lastPrinted>
  <dcterms:created xsi:type="dcterms:W3CDTF">2017-12-20T20:23:56Z</dcterms:created>
  <dcterms:modified xsi:type="dcterms:W3CDTF">2019-07-24T17:56:23Z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0x0101000719DADD6E6D384B9CD115415321B5300051B5FDC15168EB4C9BEF083AC3B73DAB</vt:lpwstr>
  </property>
  <property fmtid="{D5CDD505-2E9C-101B-9397-08002B2CF9AE}" pid="3" name="TaxKeyword">
    <vt:lpwstr/>
  </property>
  <property fmtid="{D5CDD505-2E9C-101B-9397-08002B2CF9AE}" pid="4" name="docIndexRef">
    <vt:lpwstr>55a74414-3e13-42df-bd89-dff0498c98c5</vt:lpwstr>
  </property>
  <property fmtid="{D5CDD505-2E9C-101B-9397-08002B2CF9AE}" pid="5" name="bjSaver">
    <vt:lpwstr>V98VVia/YUdAoNcUf30d+cLXmYUgk1x8</vt:lpwstr>
  </property>
  <property fmtid="{D5CDD505-2E9C-101B-9397-08002B2CF9AE}" pid="6" name="bjDocumentLabelXML">
    <vt:lpwstr>&lt;?xml version="1.0" encoding="us-ascii"?&gt;&lt;sisl xmlns:xsi="http://www.w3.org/2001/XMLSchema-instance" xmlns:xsd="http://www.w3.org/2001/XMLSchema" sislVersion="0" policy="c8d5760e-638a-47e8-9e2e-1226c2cb268d" origin="userSelected" xmlns="http://www.boldonj</vt:lpwstr>
  </property>
  <property fmtid="{D5CDD505-2E9C-101B-9397-08002B2CF9AE}" pid="7" name="bjDocumentLabelXML-0">
    <vt:lpwstr>ames.com/2008/01/sie/internal/label"&gt;&lt;element uid="277185e4-a841-4c5b-9bc8-4a7c60d14b3f" value="" /&gt;&lt;/sisl&gt;</vt:lpwstr>
  </property>
  <property fmtid="{D5CDD505-2E9C-101B-9397-08002B2CF9AE}" pid="8" name="bjDocumentSecurityLabel">
    <vt:lpwstr>INTERNAL USE ONLY</vt:lpwstr>
  </property>
</Properties>
</file>